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30" r:id="rId2"/>
    <p:sldId id="319" r:id="rId3"/>
    <p:sldId id="302" r:id="rId4"/>
    <p:sldId id="320" r:id="rId5"/>
    <p:sldId id="318" r:id="rId6"/>
    <p:sldId id="331" r:id="rId7"/>
    <p:sldId id="303" r:id="rId8"/>
    <p:sldId id="305" r:id="rId9"/>
    <p:sldId id="321" r:id="rId10"/>
    <p:sldId id="306" r:id="rId11"/>
    <p:sldId id="307" r:id="rId12"/>
    <p:sldId id="323" r:id="rId13"/>
    <p:sldId id="267" r:id="rId14"/>
    <p:sldId id="312" r:id="rId15"/>
    <p:sldId id="315" r:id="rId16"/>
    <p:sldId id="313" r:id="rId17"/>
    <p:sldId id="314" r:id="rId18"/>
    <p:sldId id="316" r:id="rId19"/>
    <p:sldId id="317" r:id="rId20"/>
    <p:sldId id="327" r:id="rId21"/>
    <p:sldId id="328" r:id="rId22"/>
    <p:sldId id="329"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0749"/>
  </p:normalViewPr>
  <p:slideViewPr>
    <p:cSldViewPr snapToGrid="0" snapToObjects="1">
      <p:cViewPr varScale="1">
        <p:scale>
          <a:sx n="133" d="100"/>
          <a:sy n="133" d="100"/>
        </p:scale>
        <p:origin x="21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64C28-EFCF-9741-A49B-0625B54DC764}" type="datetimeFigureOut">
              <a:rPr kumimoji="1" lang="ko-KR" altLang="en-US" smtClean="0"/>
              <a:t>2018. 11. 26.</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E10F6-68B5-2A4F-BD76-4318F312C967}" type="slidenum">
              <a:rPr kumimoji="1" lang="ko-KR" altLang="en-US" smtClean="0"/>
              <a:t>‹#›</a:t>
            </a:fld>
            <a:endParaRPr kumimoji="1" lang="ko-KR" altLang="en-US"/>
          </a:p>
        </p:txBody>
      </p:sp>
    </p:spTree>
    <p:extLst>
      <p:ext uri="{BB962C8B-B14F-4D97-AF65-F5344CB8AC3E}">
        <p14:creationId xmlns:p14="http://schemas.microsoft.com/office/powerpoint/2010/main" val="236935566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1A3E10F6-68B5-2A4F-BD76-4318F312C967}" type="slidenum">
              <a:rPr kumimoji="1" lang="ko-KR" altLang="en-US" smtClean="0"/>
              <a:t>2</a:t>
            </a:fld>
            <a:endParaRPr kumimoji="1" lang="ko-KR" altLang="en-US"/>
          </a:p>
        </p:txBody>
      </p:sp>
    </p:spTree>
    <p:extLst>
      <p:ext uri="{BB962C8B-B14F-4D97-AF65-F5344CB8AC3E}">
        <p14:creationId xmlns:p14="http://schemas.microsoft.com/office/powerpoint/2010/main" val="324081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1A3E10F6-68B5-2A4F-BD76-4318F312C967}" type="slidenum">
              <a:rPr kumimoji="1" lang="ko-KR" altLang="en-US" smtClean="0"/>
              <a:t>3</a:t>
            </a:fld>
            <a:endParaRPr kumimoji="1" lang="ko-KR" altLang="en-US"/>
          </a:p>
        </p:txBody>
      </p:sp>
    </p:spTree>
    <p:extLst>
      <p:ext uri="{BB962C8B-B14F-4D97-AF65-F5344CB8AC3E}">
        <p14:creationId xmlns:p14="http://schemas.microsoft.com/office/powerpoint/2010/main" val="182878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307587-AA70-0949-9623-6A5CA66955A1}"/>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E025150B-FE0A-2445-87A7-FC342847F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FC6F7FD7-B774-0748-89EE-3E9D85C8649C}"/>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2C16247E-35EC-2341-BA86-4A5E9AAA7941}"/>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55004E0-E69A-A94E-A16B-A5277C8ED608}"/>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8878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AE9391-D4FB-5D41-B83E-0C0AAF1B42FB}"/>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C917355B-7AB1-6B44-8637-EC3CD7E21A20}"/>
              </a:ext>
            </a:extLst>
          </p:cNvPr>
          <p:cNvSpPr>
            <a:spLocks noGrp="1"/>
          </p:cNvSpPr>
          <p:nvPr>
            <p:ph type="body" orient="vert" idx="1"/>
          </p:nvPr>
        </p:nvSpPr>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06D7762F-69E9-A842-94F0-64A519F39643}"/>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78FE09DA-6CA2-8340-A70E-C01AC890CAA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D159CE56-9C2E-824B-A063-45F2C30D8EAD}"/>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3897718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C0C93FD-1096-074C-B1AA-F76145BFD4CC}"/>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8CA6DFE2-BC23-6D42-86D5-584968B320BB}"/>
              </a:ext>
            </a:extLst>
          </p:cNvPr>
          <p:cNvSpPr>
            <a:spLocks noGrp="1"/>
          </p:cNvSpPr>
          <p:nvPr>
            <p:ph type="body" orient="vert" idx="1"/>
          </p:nvPr>
        </p:nvSpPr>
        <p:spPr>
          <a:xfrm>
            <a:off x="838200" y="365125"/>
            <a:ext cx="7734300" cy="5811838"/>
          </a:xfrm>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5BB1D7B1-2A68-8841-95DA-389FC238CAC1}"/>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6E1AEEFF-8960-BA45-999A-9C903B76CCB8}"/>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1D8566B-957C-AB49-ACB5-1E7B9ABC7F37}"/>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132326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7E458A-1F57-F24E-8FCC-A0CA8AF3374E}"/>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CDA8BCDE-893B-094F-AF7B-367D40568799}"/>
              </a:ext>
            </a:extLst>
          </p:cNvPr>
          <p:cNvSpPr>
            <a:spLocks noGrp="1"/>
          </p:cNvSpPr>
          <p:nvPr>
            <p:ph idx="1"/>
          </p:nvPr>
        </p:nvSpPr>
        <p:spPr/>
        <p:txBody>
          <a:body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BCD0383C-1EC0-E740-BA70-33CB8E6A91B6}"/>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437BE1C7-4AE5-DF4D-9AD9-BF2E451349A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76D7D20-E74F-8E49-BC08-28C1E5118AFC}"/>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873382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81939E-FC32-0E42-8EF1-C82AFCD1A131}"/>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10E4CFDC-8409-9A41-8FFF-F00CE71A6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23B47579-3EEF-0F47-9F02-CC06DBC745D9}"/>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A9A7EA51-35E0-5E42-AC24-E3EE6338369B}"/>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7BA19A1B-207E-454B-AA9B-DE15DD35A9AF}"/>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44322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CCFF56-7F17-754D-A54F-D9AC5BA84B6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3B7ABF98-CA8B-4F40-893C-750E79DB2EDC}"/>
              </a:ext>
            </a:extLst>
          </p:cNvPr>
          <p:cNvSpPr>
            <a:spLocks noGrp="1"/>
          </p:cNvSpPr>
          <p:nvPr>
            <p:ph sz="half" idx="1"/>
          </p:nvPr>
        </p:nvSpPr>
        <p:spPr>
          <a:xfrm>
            <a:off x="838200" y="1825625"/>
            <a:ext cx="5181600" cy="4351338"/>
          </a:xfrm>
        </p:spPr>
        <p:txBody>
          <a:body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8ED8EBF8-712A-D946-B695-0164928B871C}"/>
              </a:ext>
            </a:extLst>
          </p:cNvPr>
          <p:cNvSpPr>
            <a:spLocks noGrp="1"/>
          </p:cNvSpPr>
          <p:nvPr>
            <p:ph sz="half" idx="2"/>
          </p:nvPr>
        </p:nvSpPr>
        <p:spPr>
          <a:xfrm>
            <a:off x="6172200" y="1825625"/>
            <a:ext cx="5181600" cy="4351338"/>
          </a:xfrm>
        </p:spPr>
        <p:txBody>
          <a:body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E724EE05-C449-E74A-A99E-1310CB9D5888}"/>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6" name="바닥글 개체 틀 5">
            <a:extLst>
              <a:ext uri="{FF2B5EF4-FFF2-40B4-BE49-F238E27FC236}">
                <a16:creationId xmlns:a16="http://schemas.microsoft.com/office/drawing/2014/main" id="{F40074FE-7925-1042-A167-E12688AA06A0}"/>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A0A593C8-C37D-774C-8732-8B78355C3AD5}"/>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347016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A46B87-ABCA-CE4A-AF00-3D584F2ADCDC}"/>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1CDEB558-D44A-104A-A2C6-A89B068A4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DEC353B8-BE8F-8B4F-A9C2-4F24F5D64C83}"/>
              </a:ext>
            </a:extLst>
          </p:cNvPr>
          <p:cNvSpPr>
            <a:spLocks noGrp="1"/>
          </p:cNvSpPr>
          <p:nvPr>
            <p:ph sz="half" idx="2"/>
          </p:nvPr>
        </p:nvSpPr>
        <p:spPr>
          <a:xfrm>
            <a:off x="839788" y="2505075"/>
            <a:ext cx="5157787" cy="3684588"/>
          </a:xfrm>
        </p:spPr>
        <p:txBody>
          <a:bodyPr/>
          <a:lstStyle/>
          <a:p>
            <a:r>
              <a:rPr kumimoji="1" lang="ko-KR" altLang="en-US"/>
              <a:t>마스터 텍스트 스타일 편집
둘째 수준
셋째 수준
넷째 수준
다섯째 수준</a:t>
            </a:r>
          </a:p>
        </p:txBody>
      </p:sp>
      <p:sp>
        <p:nvSpPr>
          <p:cNvPr id="5" name="텍스트 개체 틀 4">
            <a:extLst>
              <a:ext uri="{FF2B5EF4-FFF2-40B4-BE49-F238E27FC236}">
                <a16:creationId xmlns:a16="http://schemas.microsoft.com/office/drawing/2014/main" id="{7E47429B-4DB6-FF43-A7C8-1D98CF06C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6" name="내용 개체 틀 5">
            <a:extLst>
              <a:ext uri="{FF2B5EF4-FFF2-40B4-BE49-F238E27FC236}">
                <a16:creationId xmlns:a16="http://schemas.microsoft.com/office/drawing/2014/main" id="{1D8FCBA9-ECC5-CF4B-9546-26CAB0453859}"/>
              </a:ext>
            </a:extLst>
          </p:cNvPr>
          <p:cNvSpPr>
            <a:spLocks noGrp="1"/>
          </p:cNvSpPr>
          <p:nvPr>
            <p:ph sz="quarter" idx="4"/>
          </p:nvPr>
        </p:nvSpPr>
        <p:spPr>
          <a:xfrm>
            <a:off x="6172200" y="2505075"/>
            <a:ext cx="5183188" cy="3684588"/>
          </a:xfrm>
        </p:spPr>
        <p:txBody>
          <a:bodyPr/>
          <a:lstStyle/>
          <a:p>
            <a:r>
              <a:rPr kumimoji="1" lang="ko-KR" altLang="en-US"/>
              <a:t>마스터 텍스트 스타일 편집
둘째 수준
셋째 수준
넷째 수준
다섯째 수준</a:t>
            </a:r>
          </a:p>
        </p:txBody>
      </p:sp>
      <p:sp>
        <p:nvSpPr>
          <p:cNvPr id="7" name="날짜 개체 틀 6">
            <a:extLst>
              <a:ext uri="{FF2B5EF4-FFF2-40B4-BE49-F238E27FC236}">
                <a16:creationId xmlns:a16="http://schemas.microsoft.com/office/drawing/2014/main" id="{D32BC653-66CD-C44B-9DF4-CB49601AB9EC}"/>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8" name="바닥글 개체 틀 7">
            <a:extLst>
              <a:ext uri="{FF2B5EF4-FFF2-40B4-BE49-F238E27FC236}">
                <a16:creationId xmlns:a16="http://schemas.microsoft.com/office/drawing/2014/main" id="{20210D34-C2D1-3F49-9FC3-1885FC16D03D}"/>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5FCBA52A-DA08-5F47-AE98-5227C7F2180A}"/>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1958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1CA43A-6C47-2B45-9878-7ABE4C2BA1E5}"/>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80FA04FF-3F5C-7248-81AC-E219DA112DF9}"/>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4" name="바닥글 개체 틀 3">
            <a:extLst>
              <a:ext uri="{FF2B5EF4-FFF2-40B4-BE49-F238E27FC236}">
                <a16:creationId xmlns:a16="http://schemas.microsoft.com/office/drawing/2014/main" id="{F0890054-F823-B74E-A773-5FD00F49704A}"/>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9EB97B0F-8A17-E445-9339-37332AB543A6}"/>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43665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5A4E166-285A-154E-B69A-5D4E130BCF0F}"/>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3" name="바닥글 개체 틀 2">
            <a:extLst>
              <a:ext uri="{FF2B5EF4-FFF2-40B4-BE49-F238E27FC236}">
                <a16:creationId xmlns:a16="http://schemas.microsoft.com/office/drawing/2014/main" id="{72581D93-BB4B-914A-B192-E6A0704E3BBE}"/>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170F4703-837F-7E40-88BA-6EE2F0C65AF9}"/>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380785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5FB18A-5A70-5147-A3B0-1F13C5684BEC}"/>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D0DFE3EE-8485-3343-AF3D-1BF6428B7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ko-KR" altLang="en-US"/>
              <a:t>마스터 텍스트 스타일 편집
둘째 수준
셋째 수준
넷째 수준
다섯째 수준</a:t>
            </a:r>
          </a:p>
        </p:txBody>
      </p:sp>
      <p:sp>
        <p:nvSpPr>
          <p:cNvPr id="4" name="텍스트 개체 틀 3">
            <a:extLst>
              <a:ext uri="{FF2B5EF4-FFF2-40B4-BE49-F238E27FC236}">
                <a16:creationId xmlns:a16="http://schemas.microsoft.com/office/drawing/2014/main" id="{D970BDDA-30C6-6B4F-9D8E-9D654B264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39CB5267-C197-5F4D-AA5B-55F20878D367}"/>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6" name="바닥글 개체 틀 5">
            <a:extLst>
              <a:ext uri="{FF2B5EF4-FFF2-40B4-BE49-F238E27FC236}">
                <a16:creationId xmlns:a16="http://schemas.microsoft.com/office/drawing/2014/main" id="{25C4834C-FA45-D04B-89B9-B61FE4991299}"/>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719421B-563A-8E47-8CF5-63374F508CCA}"/>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370651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F9F39-5441-7241-AC8F-E316F5D7C3A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38B6399B-85F3-3541-AE2E-E3C5B162C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36FCFAD0-E47B-464F-BE8A-D48E9B66D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E3C4C4FC-70C1-8C4C-BDCC-E73E7D02C88B}"/>
              </a:ext>
            </a:extLst>
          </p:cNvPr>
          <p:cNvSpPr>
            <a:spLocks noGrp="1"/>
          </p:cNvSpPr>
          <p:nvPr>
            <p:ph type="dt" sz="half" idx="10"/>
          </p:nvPr>
        </p:nvSpPr>
        <p:spPr/>
        <p:txBody>
          <a:bodyPr/>
          <a:lstStyle/>
          <a:p>
            <a:fld id="{FF8CCBD9-2DD3-6F44-A2EF-FD90D4171205}" type="datetimeFigureOut">
              <a:rPr kumimoji="1" lang="ko-KR" altLang="en-US" smtClean="0"/>
              <a:t>2018. 11. 26.</a:t>
            </a:fld>
            <a:endParaRPr kumimoji="1" lang="ko-KR" altLang="en-US"/>
          </a:p>
        </p:txBody>
      </p:sp>
      <p:sp>
        <p:nvSpPr>
          <p:cNvPr id="6" name="바닥글 개체 틀 5">
            <a:extLst>
              <a:ext uri="{FF2B5EF4-FFF2-40B4-BE49-F238E27FC236}">
                <a16:creationId xmlns:a16="http://schemas.microsoft.com/office/drawing/2014/main" id="{6CB50F6B-F43C-2947-B673-2D1559B979C0}"/>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38A593D-40B8-3349-B658-372EE944DAF5}"/>
              </a:ext>
            </a:extLst>
          </p:cNvPr>
          <p:cNvSpPr>
            <a:spLocks noGrp="1"/>
          </p:cNvSpPr>
          <p:nvPr>
            <p:ph type="sldNum" sz="quarter" idx="12"/>
          </p:nvPr>
        </p:nvSpPr>
        <p:spPr/>
        <p:txBody>
          <a:body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706917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A8705A4-4C30-A647-A7E0-6DF69ED22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4019823B-6E18-E245-9C5E-45A5E0E9B1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BDA4DDBD-C6FB-0C4D-99D3-E708FFBB7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CCBD9-2DD3-6F44-A2EF-FD90D4171205}" type="datetimeFigureOut">
              <a:rPr kumimoji="1" lang="ko-KR" altLang="en-US" smtClean="0"/>
              <a:t>2018. 11. 26.</a:t>
            </a:fld>
            <a:endParaRPr kumimoji="1" lang="ko-KR" altLang="en-US"/>
          </a:p>
        </p:txBody>
      </p:sp>
      <p:sp>
        <p:nvSpPr>
          <p:cNvPr id="5" name="바닥글 개체 틀 4">
            <a:extLst>
              <a:ext uri="{FF2B5EF4-FFF2-40B4-BE49-F238E27FC236}">
                <a16:creationId xmlns:a16="http://schemas.microsoft.com/office/drawing/2014/main" id="{F76D17A0-A5B5-0143-91AD-5ECE597A5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5D5AE3C1-C44C-654B-AFAF-EC9BBE02B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DC066-1871-584D-83EF-535C7C59D7CE}" type="slidenum">
              <a:rPr kumimoji="1" lang="ko-KR" altLang="en-US" smtClean="0"/>
              <a:t>‹#›</a:t>
            </a:fld>
            <a:endParaRPr kumimoji="1" lang="ko-KR" altLang="en-US"/>
          </a:p>
        </p:txBody>
      </p:sp>
    </p:spTree>
    <p:extLst>
      <p:ext uri="{BB962C8B-B14F-4D97-AF65-F5344CB8AC3E}">
        <p14:creationId xmlns:p14="http://schemas.microsoft.com/office/powerpoint/2010/main" val="2113464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E6E4B736-5B36-164E-BC5C-B25A98872876}"/>
              </a:ext>
            </a:extLst>
          </p:cNvPr>
          <p:cNvSpPr>
            <a:spLocks noGrp="1"/>
          </p:cNvSpPr>
          <p:nvPr>
            <p:ph type="title"/>
          </p:nvPr>
        </p:nvSpPr>
        <p:spPr>
          <a:xfrm>
            <a:off x="838200" y="1443154"/>
            <a:ext cx="10515600" cy="1325563"/>
          </a:xfrm>
        </p:spPr>
        <p:txBody>
          <a:bodyPr>
            <a:noAutofit/>
          </a:bodyPr>
          <a:lstStyle/>
          <a:p>
            <a:r>
              <a:rPr kumimoji="1" lang="en" altLang="ko-KR" sz="2400" dirty="0">
                <a:latin typeface="Times New Roman" panose="02020603050405020304" pitchFamily="18" charset="0"/>
                <a:cs typeface="Times New Roman" panose="02020603050405020304" pitchFamily="18" charset="0"/>
              </a:rPr>
              <a:t>1. Classification of groundwater level data using SOM to develop </a:t>
            </a:r>
            <a:r>
              <a:rPr kumimoji="1" lang="en-US" altLang="ko-KR" sz="2400" dirty="0">
                <a:latin typeface="Times New Roman" panose="02020603050405020304" pitchFamily="18" charset="0"/>
                <a:cs typeface="Times New Roman" panose="02020603050405020304" pitchFamily="18" charset="0"/>
              </a:rPr>
              <a:t>ANN</a:t>
            </a:r>
            <a:r>
              <a:rPr kumimoji="1" lang="en" altLang="ko-KR" sz="2400" dirty="0">
                <a:latin typeface="Times New Roman" panose="02020603050405020304" pitchFamily="18" charset="0"/>
                <a:cs typeface="Times New Roman" panose="02020603050405020304" pitchFamily="18" charset="0"/>
              </a:rPr>
              <a:t>-based forecasting model </a:t>
            </a:r>
            <a:r>
              <a:rPr kumimoji="1" lang="en-US" altLang="ko-KR" sz="2400" dirty="0">
                <a:latin typeface="Times New Roman" panose="02020603050405020304" pitchFamily="18" charset="0"/>
                <a:cs typeface="Times New Roman" panose="02020603050405020304" pitchFamily="18" charset="0"/>
              </a:rPr>
              <a:t>(2012, </a:t>
            </a:r>
            <a:r>
              <a:rPr lang="en" altLang="ko-KR" sz="2400" dirty="0" err="1">
                <a:latin typeface="Times New Roman" panose="02020603050405020304" pitchFamily="18" charset="0"/>
                <a:cs typeface="Times New Roman" panose="02020603050405020304" pitchFamily="18" charset="0"/>
              </a:rPr>
              <a:t>V.Nourani</a:t>
            </a:r>
            <a:r>
              <a:rPr lang="en-US" altLang="ko-KR" sz="2400" dirty="0">
                <a:latin typeface="Times New Roman" panose="02020603050405020304" pitchFamily="18" charset="0"/>
                <a:cs typeface="Times New Roman" panose="02020603050405020304" pitchFamily="18" charset="0"/>
              </a:rPr>
              <a:t>)</a:t>
            </a:r>
            <a:endParaRPr kumimoji="1" lang="ko-KR" altLang="en-US" sz="2400" dirty="0"/>
          </a:p>
        </p:txBody>
      </p:sp>
      <p:sp>
        <p:nvSpPr>
          <p:cNvPr id="5" name="제목 1">
            <a:extLst>
              <a:ext uri="{FF2B5EF4-FFF2-40B4-BE49-F238E27FC236}">
                <a16:creationId xmlns:a16="http://schemas.microsoft.com/office/drawing/2014/main" id="{8746214A-EDC3-BC41-80AE-581BC915ED69}"/>
              </a:ext>
            </a:extLst>
          </p:cNvPr>
          <p:cNvSpPr txBox="1">
            <a:spLocks/>
          </p:cNvSpPr>
          <p:nvPr/>
        </p:nvSpPr>
        <p:spPr>
          <a:xfrm>
            <a:off x="838200" y="3385853"/>
            <a:ext cx="10515600" cy="132556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 altLang="ko-KR" sz="2400" dirty="0">
                <a:latin typeface="Times New Roman" panose="02020603050405020304" pitchFamily="18" charset="0"/>
                <a:cs typeface="Times New Roman" panose="02020603050405020304" pitchFamily="18" charset="0"/>
              </a:rPr>
              <a:t>2. Clustering fluctuation patterns of groundwater levels in Tokyo caused by he great east Japan earthquake using self-organizing maps</a:t>
            </a:r>
            <a:r>
              <a:rPr kumimoji="1" lang="en-US" altLang="ko-KR" sz="2400" dirty="0">
                <a:latin typeface="Times New Roman" panose="02020603050405020304" pitchFamily="18" charset="0"/>
                <a:cs typeface="Times New Roman" panose="02020603050405020304" pitchFamily="18" charset="0"/>
              </a:rPr>
              <a:t> (2017, Akira KAWAMURA)</a:t>
            </a:r>
            <a:endParaRPr kumimoji="1" lang="ko-KR" altLang="en-US" sz="2400" dirty="0"/>
          </a:p>
        </p:txBody>
      </p:sp>
      <p:sp>
        <p:nvSpPr>
          <p:cNvPr id="2" name="TextBox 1">
            <a:extLst>
              <a:ext uri="{FF2B5EF4-FFF2-40B4-BE49-F238E27FC236}">
                <a16:creationId xmlns:a16="http://schemas.microsoft.com/office/drawing/2014/main" id="{4486BE6E-B8FC-E145-BC01-35587368046B}"/>
              </a:ext>
            </a:extLst>
          </p:cNvPr>
          <p:cNvSpPr txBox="1"/>
          <p:nvPr/>
        </p:nvSpPr>
        <p:spPr>
          <a:xfrm>
            <a:off x="9846644" y="5655811"/>
            <a:ext cx="2531444" cy="461665"/>
          </a:xfrm>
          <a:prstGeom prst="rect">
            <a:avLst/>
          </a:prstGeom>
          <a:noFill/>
        </p:spPr>
        <p:txBody>
          <a:bodyPr wrap="square" rtlCol="0">
            <a:spAutoFit/>
          </a:bodyPr>
          <a:lstStyle/>
          <a:p>
            <a:r>
              <a:rPr kumimoji="1" lang="ko-KR" altLang="en-US" sz="2400" dirty="0"/>
              <a:t>정지호</a:t>
            </a:r>
          </a:p>
        </p:txBody>
      </p:sp>
    </p:spTree>
    <p:extLst>
      <p:ext uri="{BB962C8B-B14F-4D97-AF65-F5344CB8AC3E}">
        <p14:creationId xmlns:p14="http://schemas.microsoft.com/office/powerpoint/2010/main" val="83782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199" y="1825625"/>
            <a:ext cx="11039169" cy="4351338"/>
          </a:xfrm>
        </p:spPr>
        <p:txBody>
          <a:bodyPr>
            <a:normAutofit lnSpcReduction="10000"/>
          </a:bodyPr>
          <a:lstStyle/>
          <a:p>
            <a:pPr>
              <a:lnSpc>
                <a:spcPct val="100000"/>
              </a:lnSpc>
            </a:pPr>
            <a:r>
              <a:rPr lang="en" altLang="ko-KR" sz="2000" dirty="0">
                <a:latin typeface="Times New Roman" panose="02020603050405020304" pitchFamily="18" charset="0"/>
                <a:cs typeface="Times New Roman" panose="02020603050405020304" pitchFamily="18" charset="0"/>
              </a:rPr>
              <a:t>The purpose of this paper is to predict the groundwater level fluctuation patterns of Ardabil Plain (located in the north-western Iran) after one month through the SOM-ANN model</a:t>
            </a:r>
          </a:p>
          <a:p>
            <a:pPr>
              <a:lnSpc>
                <a:spcPct val="100000"/>
              </a:lnSpc>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1) First step, measured data from 17 piezometers were classified into several classes by 2D_SOM</a:t>
            </a:r>
          </a:p>
          <a:p>
            <a:pPr marL="0" indent="0">
              <a:lnSpc>
                <a:spcPct val="100000"/>
              </a:lnSpc>
              <a:buNone/>
            </a:pPr>
            <a:endParaRPr lang="en-US" altLang="ko-KR" sz="2000" dirty="0">
              <a:latin typeface="Times New Roman" panose="02020603050405020304" pitchFamily="18" charset="0"/>
              <a:cs typeface="Times New Roman" panose="02020603050405020304" pitchFamily="18" charset="0"/>
            </a:endParaRPr>
          </a:p>
          <a:p>
            <a:pPr marL="0" indent="0">
              <a:lnSpc>
                <a:spcPct val="100000"/>
              </a:lnSpc>
              <a:buNone/>
            </a:pP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2) Second step, 1D-SOM was applied to classify the specific number of piezometer stations determined</a:t>
            </a:r>
          </a:p>
          <a:p>
            <a:pPr marL="0" indent="0">
              <a:lnSpc>
                <a:spcPct val="100000"/>
              </a:lnSpc>
              <a:buNone/>
            </a:pPr>
            <a:r>
              <a:rPr lang="en-US" altLang="ko-KR" sz="2000" dirty="0">
                <a:latin typeface="Times New Roman" panose="02020603050405020304" pitchFamily="18" charset="0"/>
                <a:cs typeface="Times New Roman" panose="02020603050405020304" pitchFamily="18" charset="0"/>
              </a:rPr>
              <a:t>      in the first step, and the representative GWL pattern of each cluster was determined by applying the </a:t>
            </a:r>
          </a:p>
          <a:p>
            <a:pPr marL="0" indent="0">
              <a:lnSpc>
                <a:spcPct val="100000"/>
              </a:lnSpc>
              <a:buNone/>
            </a:pP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euclidean</a:t>
            </a:r>
            <a:r>
              <a:rPr lang="en-US" altLang="ko-KR" sz="2000" dirty="0">
                <a:latin typeface="Times New Roman" panose="02020603050405020304" pitchFamily="18" charset="0"/>
                <a:cs typeface="Times New Roman" panose="02020603050405020304" pitchFamily="18" charset="0"/>
              </a:rPr>
              <a:t> distance criterion.</a:t>
            </a:r>
          </a:p>
          <a:p>
            <a:pPr marL="0" indent="0">
              <a:lnSpc>
                <a:spcPct val="100000"/>
              </a:lnSpc>
              <a:buNone/>
            </a:pPr>
            <a:endParaRPr lang="en-US" altLang="ko-KR" sz="2000" dirty="0">
              <a:latin typeface="Times New Roman" panose="02020603050405020304" pitchFamily="18" charset="0"/>
              <a:cs typeface="Times New Roman" panose="02020603050405020304" pitchFamily="18" charset="0"/>
            </a:endParaRPr>
          </a:p>
          <a:p>
            <a:pPr marL="0" indent="0">
              <a:lnSpc>
                <a:spcPct val="100000"/>
              </a:lnSpc>
              <a:buNone/>
            </a:pP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3) Third step, </a:t>
            </a:r>
            <a:r>
              <a:rPr lang="en" altLang="ko-KR" sz="2000" dirty="0">
                <a:latin typeface="Times New Roman" panose="02020603050405020304" pitchFamily="18" charset="0"/>
                <a:cs typeface="Times New Roman" panose="02020603050405020304" pitchFamily="18" charset="0"/>
              </a:rPr>
              <a:t>For each representative pattern determined in the second step, FFNN model was applied to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predict groundwater level</a:t>
            </a:r>
            <a:endParaRPr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479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pic>
        <p:nvPicPr>
          <p:cNvPr id="7" name="내용 개체 틀 6">
            <a:extLst>
              <a:ext uri="{FF2B5EF4-FFF2-40B4-BE49-F238E27FC236}">
                <a16:creationId xmlns:a16="http://schemas.microsoft.com/office/drawing/2014/main" id="{71CAA9F8-B3EA-0243-A41E-3335A3938A10}"/>
              </a:ext>
            </a:extLst>
          </p:cNvPr>
          <p:cNvPicPr>
            <a:picLocks noGrp="1" noChangeAspect="1"/>
          </p:cNvPicPr>
          <p:nvPr>
            <p:ph idx="1"/>
          </p:nvPr>
        </p:nvPicPr>
        <p:blipFill>
          <a:blip r:embed="rId2"/>
          <a:stretch>
            <a:fillRect/>
          </a:stretch>
        </p:blipFill>
        <p:spPr>
          <a:xfrm>
            <a:off x="744788" y="2542169"/>
            <a:ext cx="3848100" cy="3111500"/>
          </a:xfrm>
        </p:spPr>
      </p:pic>
      <p:pic>
        <p:nvPicPr>
          <p:cNvPr id="9" name="그림 8">
            <a:extLst>
              <a:ext uri="{FF2B5EF4-FFF2-40B4-BE49-F238E27FC236}">
                <a16:creationId xmlns:a16="http://schemas.microsoft.com/office/drawing/2014/main" id="{757A1D21-514C-824A-BF79-81E28DFBD001}"/>
              </a:ext>
            </a:extLst>
          </p:cNvPr>
          <p:cNvPicPr>
            <a:picLocks noChangeAspect="1"/>
          </p:cNvPicPr>
          <p:nvPr/>
        </p:nvPicPr>
        <p:blipFill>
          <a:blip r:embed="rId3"/>
          <a:stretch>
            <a:fillRect/>
          </a:stretch>
        </p:blipFill>
        <p:spPr>
          <a:xfrm>
            <a:off x="5118410" y="1690688"/>
            <a:ext cx="2658615" cy="5018049"/>
          </a:xfrm>
          <a:prstGeom prst="rect">
            <a:avLst/>
          </a:prstGeom>
        </p:spPr>
      </p:pic>
      <p:pic>
        <p:nvPicPr>
          <p:cNvPr id="11" name="그림 10">
            <a:extLst>
              <a:ext uri="{FF2B5EF4-FFF2-40B4-BE49-F238E27FC236}">
                <a16:creationId xmlns:a16="http://schemas.microsoft.com/office/drawing/2014/main" id="{DD7CDD19-DC64-0545-9AB3-D14145C3568D}"/>
              </a:ext>
            </a:extLst>
          </p:cNvPr>
          <p:cNvPicPr>
            <a:picLocks noChangeAspect="1"/>
          </p:cNvPicPr>
          <p:nvPr/>
        </p:nvPicPr>
        <p:blipFill>
          <a:blip r:embed="rId4"/>
          <a:stretch>
            <a:fillRect/>
          </a:stretch>
        </p:blipFill>
        <p:spPr>
          <a:xfrm>
            <a:off x="8167782" y="2542169"/>
            <a:ext cx="3889453" cy="2462388"/>
          </a:xfrm>
          <a:prstGeom prst="rect">
            <a:avLst/>
          </a:prstGeom>
        </p:spPr>
      </p:pic>
      <p:pic>
        <p:nvPicPr>
          <p:cNvPr id="13" name="그림 12">
            <a:extLst>
              <a:ext uri="{FF2B5EF4-FFF2-40B4-BE49-F238E27FC236}">
                <a16:creationId xmlns:a16="http://schemas.microsoft.com/office/drawing/2014/main" id="{22A9C2E0-70AA-2C4C-ADFD-35004CFA12BC}"/>
              </a:ext>
            </a:extLst>
          </p:cNvPr>
          <p:cNvPicPr>
            <a:picLocks noChangeAspect="1"/>
          </p:cNvPicPr>
          <p:nvPr/>
        </p:nvPicPr>
        <p:blipFill rotWithShape="1">
          <a:blip r:embed="rId5"/>
          <a:srcRect t="-2172" r="9589"/>
          <a:stretch/>
        </p:blipFill>
        <p:spPr>
          <a:xfrm>
            <a:off x="585419" y="5559866"/>
            <a:ext cx="4007469" cy="434415"/>
          </a:xfrm>
          <a:prstGeom prst="rect">
            <a:avLst/>
          </a:prstGeom>
        </p:spPr>
      </p:pic>
      <p:sp>
        <p:nvSpPr>
          <p:cNvPr id="15" name="내용 개체 틀 2">
            <a:extLst>
              <a:ext uri="{FF2B5EF4-FFF2-40B4-BE49-F238E27FC236}">
                <a16:creationId xmlns:a16="http://schemas.microsoft.com/office/drawing/2014/main" id="{21A2ACD5-B3F4-3F4F-A553-E55F446DA1B2}"/>
              </a:ext>
            </a:extLst>
          </p:cNvPr>
          <p:cNvSpPr txBox="1">
            <a:spLocks/>
          </p:cNvSpPr>
          <p:nvPr/>
        </p:nvSpPr>
        <p:spPr>
          <a:xfrm>
            <a:off x="838199" y="1825625"/>
            <a:ext cx="10770221"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en-US" altLang="ko-KR" sz="2400"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68581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27845-6284-5F45-85E5-889B64E6624E}"/>
              </a:ext>
            </a:extLst>
          </p:cNvPr>
          <p:cNvSpPr>
            <a:spLocks noGrp="1"/>
          </p:cNvSpPr>
          <p:nvPr>
            <p:ph type="title"/>
          </p:nvPr>
        </p:nvSpPr>
        <p:spPr>
          <a:xfrm>
            <a:off x="838200" y="2636687"/>
            <a:ext cx="10515600" cy="1325563"/>
          </a:xfrm>
        </p:spPr>
        <p:txBody>
          <a:bodyPr>
            <a:normAutofit fontScale="90000"/>
          </a:bodyPr>
          <a:lstStyle/>
          <a:p>
            <a:r>
              <a:rPr kumimoji="1" lang="en" altLang="ko-KR"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dirty="0">
                <a:latin typeface="Times New Roman" panose="02020603050405020304" pitchFamily="18" charset="0"/>
                <a:cs typeface="Times New Roman" panose="02020603050405020304" pitchFamily="18" charset="0"/>
              </a:rPr>
              <a:t> (2017, Akira KAWAMURA)</a:t>
            </a:r>
            <a:endParaRPr kumimoji="1" lang="ko-KR" altLang="en-US" dirty="0"/>
          </a:p>
        </p:txBody>
      </p:sp>
    </p:spTree>
    <p:extLst>
      <p:ext uri="{BB962C8B-B14F-4D97-AF65-F5344CB8AC3E}">
        <p14:creationId xmlns:p14="http://schemas.microsoft.com/office/powerpoint/2010/main" val="820106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p:sp>
        <p:nvSpPr>
          <p:cNvPr id="3" name="내용 개체 틀 2">
            <a:extLst>
              <a:ext uri="{FF2B5EF4-FFF2-40B4-BE49-F238E27FC236}">
                <a16:creationId xmlns:a16="http://schemas.microsoft.com/office/drawing/2014/main" id="{E9DBD03B-24E1-F242-821C-FF107287BC19}"/>
              </a:ext>
            </a:extLst>
          </p:cNvPr>
          <p:cNvSpPr>
            <a:spLocks noGrp="1"/>
          </p:cNvSpPr>
          <p:nvPr>
            <p:ph idx="1"/>
          </p:nvPr>
        </p:nvSpPr>
        <p:spPr/>
        <p:txBody>
          <a:bodyPr>
            <a:normAutofit lnSpcReduction="10000"/>
          </a:bodyPr>
          <a:lstStyle/>
          <a:p>
            <a:r>
              <a:rPr kumimoji="1" lang="en" altLang="ko-KR" sz="2000" dirty="0">
                <a:latin typeface="Times New Roman" panose="02020603050405020304" pitchFamily="18" charset="0"/>
                <a:cs typeface="Times New Roman" panose="02020603050405020304" pitchFamily="18" charset="0"/>
              </a:rPr>
              <a:t>In this study, groundwater level fluctuation patterns measured in several monitoring wells were classified by self-organizing map when the Great </a:t>
            </a:r>
            <a:r>
              <a:rPr kumimoji="1" lang="en-US" altLang="ko-KR" sz="2000" dirty="0">
                <a:latin typeface="Times New Roman" panose="02020603050405020304" pitchFamily="18" charset="0"/>
                <a:cs typeface="Times New Roman" panose="02020603050405020304" pitchFamily="18" charset="0"/>
              </a:rPr>
              <a:t>East Japan</a:t>
            </a:r>
            <a:r>
              <a:rPr kumimoji="1" lang="en" altLang="ko-KR" sz="2000" dirty="0">
                <a:latin typeface="Times New Roman" panose="02020603050405020304" pitchFamily="18" charset="0"/>
                <a:cs typeface="Times New Roman" panose="02020603050405020304" pitchFamily="18" charset="0"/>
              </a:rPr>
              <a:t> Earthquake occurred on March 11, 2011, the most powerful earthquake in Japan</a:t>
            </a:r>
          </a:p>
          <a:p>
            <a:endParaRPr kumimoji="1" lang="en" altLang="ko-KR" sz="2000" dirty="0">
              <a:latin typeface="Times New Roman" panose="02020603050405020304" pitchFamily="18" charset="0"/>
              <a:cs typeface="Times New Roman" panose="02020603050405020304" pitchFamily="18" charset="0"/>
            </a:endParaRPr>
          </a:p>
          <a:p>
            <a:r>
              <a:rPr kumimoji="1" lang="en" altLang="ko-KR" sz="2000" dirty="0">
                <a:latin typeface="Times New Roman" panose="02020603050405020304" pitchFamily="18" charset="0"/>
                <a:cs typeface="Times New Roman" panose="02020603050405020304" pitchFamily="18" charset="0"/>
              </a:rPr>
              <a:t>The effects of Great East Japan Earthquake caused ground liquefaction and changes in groundwater level fluctuation patterns </a:t>
            </a:r>
          </a:p>
          <a:p>
            <a:endParaRPr kumimoji="1" lang="en" altLang="ko-KR" sz="2000" dirty="0">
              <a:latin typeface="Times New Roman" panose="02020603050405020304" pitchFamily="18" charset="0"/>
              <a:cs typeface="Times New Roman" panose="02020603050405020304" pitchFamily="18" charset="0"/>
            </a:endParaRPr>
          </a:p>
          <a:p>
            <a:r>
              <a:rPr kumimoji="1" lang="en" altLang="ko-KR" sz="2000" dirty="0">
                <a:latin typeface="Times New Roman" panose="02020603050405020304" pitchFamily="18" charset="0"/>
                <a:cs typeface="Times New Roman" panose="02020603050405020304" pitchFamily="18" charset="0"/>
              </a:rPr>
              <a:t>The evaluation of the sudden change in the groundwater level after the earthquake is effective in predicting the impact on the hydrological cycle and may be useful in future studies</a:t>
            </a:r>
          </a:p>
          <a:p>
            <a:endParaRPr kumimoji="1" lang="en-US" altLang="ko-KR" sz="2000" dirty="0">
              <a:latin typeface="Times New Roman" panose="02020603050405020304" pitchFamily="18" charset="0"/>
              <a:cs typeface="Times New Roman" panose="02020603050405020304" pitchFamily="18" charset="0"/>
            </a:endParaRPr>
          </a:p>
          <a:p>
            <a:r>
              <a:rPr kumimoji="1" lang="en-US" altLang="ko-KR" sz="2000" dirty="0">
                <a:latin typeface="Times New Roman" panose="02020603050405020304" pitchFamily="18" charset="0"/>
                <a:cs typeface="Times New Roman" panose="02020603050405020304" pitchFamily="18" charset="0"/>
              </a:rPr>
              <a:t>SOM is sometimes used in hydrology, meteorology, etc., but has never been used to classify groundwater characteristics. In this paper, SOM was applied to the time-series data collected from the groundwater monitoring system at the time of the East Japan Earthquake</a:t>
            </a:r>
            <a:endParaRPr kumimoji="1" lang="ko-KR"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285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E9DBD03B-24E1-F242-821C-FF107287BC19}"/>
                  </a:ext>
                </a:extLst>
              </p:cNvPr>
              <p:cNvSpPr>
                <a:spLocks noGrp="1"/>
              </p:cNvSpPr>
              <p:nvPr>
                <p:ph idx="1"/>
              </p:nvPr>
            </p:nvSpPr>
            <p:spPr/>
            <p:txBody>
              <a:bodyPr>
                <a:normAutofit fontScale="92500" lnSpcReduction="20000"/>
              </a:bodyPr>
              <a:lstStyle/>
              <a:p>
                <a:pPr>
                  <a:lnSpc>
                    <a:spcPct val="110000"/>
                  </a:lnSpc>
                </a:pPr>
                <a:r>
                  <a:rPr kumimoji="1" lang="en-US" altLang="ko-KR" sz="2000" dirty="0">
                    <a:latin typeface="Times New Roman" panose="02020603050405020304" pitchFamily="18" charset="0"/>
                    <a:cs typeface="Times New Roman" panose="02020603050405020304" pitchFamily="18" charset="0"/>
                  </a:rPr>
                  <a:t>Prior to applying the SOM, preprocessing was applied to the groundwater data measured at the observatory after the earthquake</a:t>
                </a:r>
              </a:p>
              <a:p>
                <a:pPr marL="0" indent="0">
                  <a:lnSpc>
                    <a:spcPct val="110000"/>
                  </a:lnSpc>
                  <a:buNone/>
                </a:pPr>
                <a:r>
                  <a:rPr kumimoji="1" lang="en-US" altLang="ko-KR" sz="2000" dirty="0">
                    <a:latin typeface="Times New Roman" panose="02020603050405020304" pitchFamily="18" charset="0"/>
                    <a:cs typeface="Times New Roman" panose="02020603050405020304" pitchFamily="18" charset="0"/>
                  </a:rPr>
                  <a:t>  1) Variation</a:t>
                </a:r>
                <a:r>
                  <a:rPr kumimoji="1" lang="ko-KR" altLang="en-US"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ko-KR"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US" altLang="ko-KR" sz="2000" dirty="0">
                    <a:latin typeface="Times New Roman" panose="02020603050405020304" pitchFamily="18" charset="0"/>
                    <a:cs typeface="Times New Roman" panose="02020603050405020304" pitchFamily="18" charset="0"/>
                  </a:rPr>
                  <a:t>5cm or less</a:t>
                </a:r>
                <a:r>
                  <a:rPr kumimoji="1" lang="ko-KR" altLang="en-US"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0</a:t>
                </a:r>
              </a:p>
              <a:p>
                <a:pPr marL="0" indent="0">
                  <a:lnSpc>
                    <a:spcPct val="110000"/>
                  </a:lnSpc>
                  <a:buNone/>
                </a:pPr>
                <a:r>
                  <a:rPr kumimoji="1" lang="en-US" altLang="ko-KR" sz="2000" dirty="0">
                    <a:latin typeface="Times New Roman" panose="02020603050405020304" pitchFamily="18" charset="0"/>
                    <a:cs typeface="Times New Roman" panose="02020603050405020304" pitchFamily="18" charset="0"/>
                  </a:rPr>
                  <a:t>  2) Variation</a:t>
                </a:r>
                <a:r>
                  <a:rPr kumimoji="1" lang="ko-KR" altLang="en-US"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ko-KR" sz="2000" i="1">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ko-KR" sz="2000" dirty="0">
                    <a:latin typeface="Times New Roman" panose="02020603050405020304" pitchFamily="18" charset="0"/>
                    <a:cs typeface="Times New Roman" panose="02020603050405020304" pitchFamily="18" charset="0"/>
                  </a:rPr>
                  <a:t>5cm or more</a:t>
                </a:r>
                <a:r>
                  <a:rPr kumimoji="1" lang="ko-KR" altLang="en-US"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ko-KR" sz="2000" i="1">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ko-KR" sz="2000" dirty="0">
                    <a:latin typeface="Times New Roman" panose="02020603050405020304" pitchFamily="18" charset="0"/>
                    <a:cs typeface="Times New Roman" panose="02020603050405020304" pitchFamily="18" charset="0"/>
                  </a:rPr>
                  <a:t>1</a:t>
                </a:r>
              </a:p>
              <a:p>
                <a:pPr>
                  <a:lnSpc>
                    <a:spcPct val="110000"/>
                  </a:lnSpc>
                </a:pPr>
                <a:r>
                  <a:rPr kumimoji="1" lang="en" altLang="ko-KR" sz="2000" dirty="0">
                    <a:latin typeface="Times New Roman" panose="02020603050405020304" pitchFamily="18" charset="0"/>
                    <a:cs typeface="Times New Roman" panose="02020603050405020304" pitchFamily="18" charset="0"/>
                  </a:rPr>
                  <a:t>The optimal number of clusters was determined by the minimum DBI value (Davies-Bouldin Index)</a:t>
                </a:r>
                <a:endParaRPr kumimoji="1" lang="en-US" altLang="ko-KR" sz="2000" dirty="0">
                  <a:latin typeface="Times New Roman" panose="02020603050405020304" pitchFamily="18" charset="0"/>
                  <a:cs typeface="Times New Roman" panose="02020603050405020304" pitchFamily="18" charset="0"/>
                </a:endParaRPr>
              </a:p>
              <a:p>
                <a:pPr>
                  <a:lnSpc>
                    <a:spcPct val="110000"/>
                  </a:lnSpc>
                </a:pPr>
                <a:r>
                  <a:rPr kumimoji="1" lang="en-US" altLang="ko-KR" sz="2000" dirty="0">
                    <a:latin typeface="Times New Roman" panose="02020603050405020304" pitchFamily="18" charset="0"/>
                    <a:cs typeface="Times New Roman" panose="02020603050405020304" pitchFamily="18" charset="0"/>
                  </a:rPr>
                  <a:t>Ward's method was used for cluster classification</a:t>
                </a:r>
              </a:p>
              <a:p>
                <a:pPr>
                  <a:lnSpc>
                    <a:spcPct val="110000"/>
                  </a:lnSpc>
                </a:pPr>
                <a:r>
                  <a:rPr kumimoji="1" lang="en-US" altLang="ko-KR" sz="2000" dirty="0">
                    <a:latin typeface="Times New Roman" panose="02020603050405020304" pitchFamily="18" charset="0"/>
                    <a:cs typeface="Times New Roman" panose="02020603050405020304" pitchFamily="18" charset="0"/>
                  </a:rPr>
                  <a:t>The number of nodes in the SOM was determined by the following </a:t>
                </a:r>
                <a:r>
                  <a:rPr kumimoji="1" lang="en-US" altLang="ko-KR" sz="2000" dirty="0" err="1">
                    <a:latin typeface="Times New Roman" panose="02020603050405020304" pitchFamily="18" charset="0"/>
                    <a:cs typeface="Times New Roman" panose="02020603050405020304" pitchFamily="18" charset="0"/>
                  </a:rPr>
                  <a:t>huristic</a:t>
                </a:r>
                <a:r>
                  <a:rPr kumimoji="1" lang="en-US" altLang="ko-KR" sz="2000" dirty="0">
                    <a:latin typeface="Times New Roman" panose="02020603050405020304" pitchFamily="18" charset="0"/>
                    <a:cs typeface="Times New Roman" panose="02020603050405020304" pitchFamily="18" charset="0"/>
                  </a:rPr>
                  <a:t> equation:</a:t>
                </a:r>
              </a:p>
              <a:p>
                <a:pPr marL="0" indent="0" algn="ctr">
                  <a:lnSpc>
                    <a:spcPct val="110000"/>
                  </a:lnSpc>
                  <a:buNone/>
                </a:pPr>
                <a14:m>
                  <m:oMath xmlns:m="http://schemas.openxmlformats.org/officeDocument/2006/math">
                    <m:r>
                      <a:rPr kumimoji="1" lang="en-US" altLang="ko-KR" sz="2000" i="1">
                        <a:latin typeface="Cambria Math" panose="02040503050406030204" pitchFamily="18" charset="0"/>
                        <a:cs typeface="Times New Roman" panose="02020603050405020304" pitchFamily="18" charset="0"/>
                      </a:rPr>
                      <m:t>𝑚</m:t>
                    </m:r>
                    <m:r>
                      <a:rPr kumimoji="1" lang="en-US" altLang="ko-KR" sz="2000" i="1">
                        <a:latin typeface="Cambria Math" panose="02040503050406030204" pitchFamily="18" charset="0"/>
                        <a:cs typeface="Times New Roman" panose="02020603050405020304" pitchFamily="18" charset="0"/>
                      </a:rPr>
                      <m:t>=5</m:t>
                    </m:r>
                    <m:rad>
                      <m:radPr>
                        <m:degHide m:val="on"/>
                        <m:ctrlPr>
                          <a:rPr kumimoji="1" lang="en-US" altLang="ko-KR" sz="2000" i="1">
                            <a:latin typeface="Cambria Math" panose="02040503050406030204" pitchFamily="18" charset="0"/>
                            <a:cs typeface="Times New Roman" panose="02020603050405020304" pitchFamily="18" charset="0"/>
                          </a:rPr>
                        </m:ctrlPr>
                      </m:radPr>
                      <m:deg/>
                      <m:e>
                        <m:r>
                          <a:rPr kumimoji="1" lang="en-US" altLang="ko-KR" sz="2000" i="1">
                            <a:latin typeface="Cambria Math" panose="02040503050406030204" pitchFamily="18" charset="0"/>
                            <a:cs typeface="Times New Roman" panose="02020603050405020304" pitchFamily="18" charset="0"/>
                          </a:rPr>
                          <m:t>𝑛</m:t>
                        </m:r>
                      </m:e>
                    </m:rad>
                    <m:r>
                      <a:rPr kumimoji="1" lang="en-US" altLang="ko-KR" sz="2000">
                        <a:latin typeface="Cambria Math" panose="02040503050406030204" pitchFamily="18" charset="0"/>
                        <a:cs typeface="Times New Roman" panose="02020603050405020304" pitchFamily="18" charset="0"/>
                      </a:rPr>
                      <m:t>        </m:t>
                    </m:r>
                  </m:oMath>
                </a14:m>
                <a:r>
                  <a:rPr kumimoji="1" lang="en-US" altLang="ko-KR" sz="2000" dirty="0">
                    <a:latin typeface="Times New Roman" panose="02020603050405020304" pitchFamily="18" charset="0"/>
                    <a:cs typeface="Times New Roman" panose="02020603050405020304" pitchFamily="18" charset="0"/>
                  </a:rPr>
                  <a:t>(m=the number of node, n=the number of input data)</a:t>
                </a:r>
              </a:p>
              <a:p>
                <a:pPr>
                  <a:lnSpc>
                    <a:spcPct val="110000"/>
                  </a:lnSpc>
                </a:pPr>
                <a:r>
                  <a:rPr kumimoji="1" lang="en-US" altLang="ko-KR" sz="2000" dirty="0">
                    <a:latin typeface="Times New Roman" panose="02020603050405020304" pitchFamily="18" charset="0"/>
                    <a:cs typeface="Times New Roman" panose="02020603050405020304" pitchFamily="18" charset="0"/>
                  </a:rPr>
                  <a:t>In this paper, since data of 98 monitoring wells in 48 areas are used as input, 50 nodes and 10x5 2D map are applied by the above equation</a:t>
                </a:r>
              </a:p>
              <a:p>
                <a:pPr>
                  <a:lnSpc>
                    <a:spcPct val="110000"/>
                  </a:lnSpc>
                </a:pPr>
                <a:r>
                  <a:rPr kumimoji="1" lang="en-US" altLang="ko-KR" sz="2000" dirty="0">
                    <a:latin typeface="Times New Roman" panose="02020603050405020304" pitchFamily="18" charset="0"/>
                    <a:cs typeface="Times New Roman" panose="02020603050405020304" pitchFamily="18" charset="0"/>
                  </a:rPr>
                  <a:t>The number of clusters was determined to be 8 by the DBI value. Also, the data used in the SOM was normalized data from 0 to 1</a:t>
                </a:r>
              </a:p>
            </p:txBody>
          </p:sp>
        </mc:Choice>
        <mc:Fallback>
          <p:sp>
            <p:nvSpPr>
              <p:cNvPr id="3" name="내용 개체 틀 2">
                <a:extLst>
                  <a:ext uri="{FF2B5EF4-FFF2-40B4-BE49-F238E27FC236}">
                    <a16:creationId xmlns:a16="http://schemas.microsoft.com/office/drawing/2014/main" id="{E9DBD03B-24E1-F242-821C-FF107287BC19}"/>
                  </a:ext>
                </a:extLst>
              </p:cNvPr>
              <p:cNvSpPr>
                <a:spLocks noGrp="1" noRot="1" noChangeAspect="1" noMove="1" noResize="1" noEditPoints="1" noAdjustHandles="1" noChangeArrowheads="1" noChangeShapeType="1" noTextEdit="1"/>
              </p:cNvSpPr>
              <p:nvPr>
                <p:ph idx="1"/>
              </p:nvPr>
            </p:nvSpPr>
            <p:spPr>
              <a:blipFill>
                <a:blip r:embed="rId2"/>
                <a:stretch>
                  <a:fillRect l="-362" t="-1462" r="-72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309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p:pic>
        <p:nvPicPr>
          <p:cNvPr id="5" name="내용 개체 틀 4">
            <a:extLst>
              <a:ext uri="{FF2B5EF4-FFF2-40B4-BE49-F238E27FC236}">
                <a16:creationId xmlns:a16="http://schemas.microsoft.com/office/drawing/2014/main" id="{52CB71DA-55D9-F646-8F5A-29CB10B2CD77}"/>
              </a:ext>
            </a:extLst>
          </p:cNvPr>
          <p:cNvPicPr>
            <a:picLocks noGrp="1" noChangeAspect="1"/>
          </p:cNvPicPr>
          <p:nvPr>
            <p:ph idx="1"/>
          </p:nvPr>
        </p:nvPicPr>
        <p:blipFill>
          <a:blip r:embed="rId2"/>
          <a:stretch>
            <a:fillRect/>
          </a:stretch>
        </p:blipFill>
        <p:spPr>
          <a:xfrm>
            <a:off x="1455991" y="1914835"/>
            <a:ext cx="4640009" cy="4039916"/>
          </a:xfrm>
        </p:spPr>
      </p:pic>
      <p:pic>
        <p:nvPicPr>
          <p:cNvPr id="7" name="그림 6">
            <a:extLst>
              <a:ext uri="{FF2B5EF4-FFF2-40B4-BE49-F238E27FC236}">
                <a16:creationId xmlns:a16="http://schemas.microsoft.com/office/drawing/2014/main" id="{A7B522D2-20B2-BA46-B679-C0831B05AB91}"/>
              </a:ext>
            </a:extLst>
          </p:cNvPr>
          <p:cNvPicPr>
            <a:picLocks noChangeAspect="1"/>
          </p:cNvPicPr>
          <p:nvPr/>
        </p:nvPicPr>
        <p:blipFill>
          <a:blip r:embed="rId3"/>
          <a:stretch>
            <a:fillRect/>
          </a:stretch>
        </p:blipFill>
        <p:spPr>
          <a:xfrm>
            <a:off x="7042424" y="1226634"/>
            <a:ext cx="3536829" cy="5631366"/>
          </a:xfrm>
          <a:prstGeom prst="rect">
            <a:avLst/>
          </a:prstGeom>
        </p:spPr>
      </p:pic>
    </p:spTree>
    <p:extLst>
      <p:ext uri="{BB962C8B-B14F-4D97-AF65-F5344CB8AC3E}">
        <p14:creationId xmlns:p14="http://schemas.microsoft.com/office/powerpoint/2010/main" val="362652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p:sp>
        <p:nvSpPr>
          <p:cNvPr id="3" name="내용 개체 틀 2">
            <a:extLst>
              <a:ext uri="{FF2B5EF4-FFF2-40B4-BE49-F238E27FC236}">
                <a16:creationId xmlns:a16="http://schemas.microsoft.com/office/drawing/2014/main" id="{E9DBD03B-24E1-F242-821C-FF107287BC19}"/>
              </a:ext>
            </a:extLst>
          </p:cNvPr>
          <p:cNvSpPr>
            <a:spLocks noGrp="1"/>
          </p:cNvSpPr>
          <p:nvPr>
            <p:ph idx="1"/>
          </p:nvPr>
        </p:nvSpPr>
        <p:spPr>
          <a:xfrm>
            <a:off x="838200" y="1825625"/>
            <a:ext cx="10515600" cy="4898560"/>
          </a:xfrm>
        </p:spPr>
        <p:txBody>
          <a:bodyPr>
            <a:normAutofit/>
          </a:bodyPr>
          <a:lstStyle/>
          <a:p>
            <a:r>
              <a:rPr kumimoji="1" lang="en-US" altLang="ko-KR" sz="2000" dirty="0">
                <a:latin typeface="Times New Roman" panose="02020603050405020304" pitchFamily="18" charset="0"/>
                <a:cs typeface="Times New Roman" panose="02020603050405020304" pitchFamily="18" charset="0"/>
              </a:rPr>
              <a:t>Pattern classification of water level fluctuation using SOM</a:t>
            </a:r>
          </a:p>
          <a:p>
            <a:pPr marL="0" indent="0">
              <a:buNone/>
            </a:pPr>
            <a:r>
              <a:rPr kumimoji="1" lang="en-US" altLang="ko-KR" sz="2000" dirty="0">
                <a:latin typeface="Times New Roman" panose="02020603050405020304" pitchFamily="18" charset="0"/>
                <a:cs typeface="Times New Roman" panose="02020603050405020304" pitchFamily="18" charset="0"/>
              </a:rPr>
              <a:t>  - Cluster 1: </a:t>
            </a:r>
            <a:r>
              <a:rPr lang="en" altLang="ko-KR" sz="2000" dirty="0">
                <a:latin typeface="Times New Roman" panose="02020603050405020304" pitchFamily="18" charset="0"/>
                <a:cs typeface="Times New Roman" panose="02020603050405020304" pitchFamily="18" charset="0"/>
              </a:rPr>
              <a:t>it can be seen that the groundwater level decreased significantly just after the earthquake, </a:t>
            </a:r>
          </a:p>
          <a:p>
            <a:pPr marL="0" indent="0">
              <a:buNone/>
            </a:pPr>
            <a:r>
              <a:rPr lang="en" altLang="ko-KR" sz="2000" dirty="0">
                <a:latin typeface="Times New Roman" panose="02020603050405020304" pitchFamily="18" charset="0"/>
                <a:cs typeface="Times New Roman" panose="02020603050405020304" pitchFamily="18" charset="0"/>
              </a:rPr>
              <a:t>        but by the following day, it had returned to the level just before the earthquake. It continued to </a:t>
            </a:r>
          </a:p>
          <a:p>
            <a:pPr marL="0" indent="0">
              <a:buNone/>
            </a:pPr>
            <a:r>
              <a:rPr lang="en" altLang="ko-KR" sz="2000" dirty="0">
                <a:latin typeface="Times New Roman" panose="02020603050405020304" pitchFamily="18" charset="0"/>
                <a:cs typeface="Times New Roman" panose="02020603050405020304" pitchFamily="18" charset="0"/>
              </a:rPr>
              <a:t>        increase until March 14 and remained at that level until March 31</a:t>
            </a:r>
          </a:p>
          <a:p>
            <a:pPr marL="0" indent="0">
              <a:buNone/>
            </a:pPr>
            <a:r>
              <a:rPr kumimoji="1" lang="en-US" altLang="ko-KR" sz="2000" dirty="0">
                <a:latin typeface="Times New Roman" panose="02020603050405020304" pitchFamily="18" charset="0"/>
                <a:cs typeface="Times New Roman" panose="02020603050405020304" pitchFamily="18" charset="0"/>
              </a:rPr>
              <a:t>  - Cluster 2:</a:t>
            </a:r>
            <a:r>
              <a:rPr kumimoji="1" lang="ko-KR" altLang="en-US" sz="2000" dirty="0">
                <a:latin typeface="Times New Roman" panose="02020603050405020304" pitchFamily="18" charset="0"/>
                <a:cs typeface="Times New Roman" panose="02020603050405020304" pitchFamily="18" charset="0"/>
              </a:rPr>
              <a:t> </a:t>
            </a:r>
            <a:r>
              <a:rPr lang="en" altLang="ko-KR" sz="2000" dirty="0">
                <a:latin typeface="Times New Roman" panose="02020603050405020304" pitchFamily="18" charset="0"/>
                <a:cs typeface="Times New Roman" panose="02020603050405020304" pitchFamily="18" charset="0"/>
              </a:rPr>
              <a:t>it can be seen that the groundwater level decreased significantly just after the earthquake, </a:t>
            </a:r>
          </a:p>
          <a:p>
            <a:pPr marL="0" indent="0">
              <a:buNone/>
            </a:pPr>
            <a:r>
              <a:rPr lang="en" altLang="ko-KR" sz="2000" dirty="0">
                <a:latin typeface="Times New Roman" panose="02020603050405020304" pitchFamily="18" charset="0"/>
                <a:cs typeface="Times New Roman" panose="02020603050405020304" pitchFamily="18" charset="0"/>
              </a:rPr>
              <a:t>        and it remained at that level until the following day. By March 14, it had returned to the level </a:t>
            </a:r>
          </a:p>
          <a:p>
            <a:pPr marL="0" indent="0">
              <a:buNone/>
            </a:pPr>
            <a:r>
              <a:rPr lang="en" altLang="ko-KR" sz="2000" dirty="0">
                <a:latin typeface="Times New Roman" panose="02020603050405020304" pitchFamily="18" charset="0"/>
                <a:cs typeface="Times New Roman" panose="02020603050405020304" pitchFamily="18" charset="0"/>
              </a:rPr>
              <a:t>        slightly lower than just before the earthquake, and it kept recovering until March 31</a:t>
            </a:r>
          </a:p>
          <a:p>
            <a:pPr marL="0" indent="0">
              <a:buNone/>
            </a:pPr>
            <a:r>
              <a:rPr lang="en" altLang="ko-KR" sz="2000" dirty="0">
                <a:latin typeface="Times New Roman" panose="02020603050405020304" pitchFamily="18" charset="0"/>
                <a:cs typeface="Times New Roman" panose="02020603050405020304" pitchFamily="18" charset="0"/>
              </a:rPr>
              <a:t>  - Cluster 3: it can be seen that the groundwater level decreased the most in all the clusters at 16:00, </a:t>
            </a:r>
          </a:p>
          <a:p>
            <a:pPr marL="0" indent="0">
              <a:buNone/>
            </a:pPr>
            <a:r>
              <a:rPr lang="en" altLang="ko-KR" sz="2000" dirty="0">
                <a:latin typeface="Times New Roman" panose="02020603050405020304" pitchFamily="18" charset="0"/>
                <a:cs typeface="Times New Roman" panose="02020603050405020304" pitchFamily="18" charset="0"/>
              </a:rPr>
              <a:t>        March 11. It increased on the following day to a higher level than just before the earthquake, </a:t>
            </a:r>
          </a:p>
          <a:p>
            <a:pPr marL="0" indent="0">
              <a:buNone/>
            </a:pPr>
            <a:r>
              <a:rPr lang="en" altLang="ko-KR" sz="2000" dirty="0">
                <a:latin typeface="Times New Roman" panose="02020603050405020304" pitchFamily="18" charset="0"/>
                <a:cs typeface="Times New Roman" panose="02020603050405020304" pitchFamily="18" charset="0"/>
              </a:rPr>
              <a:t>        and it remained at that level until March 31 </a:t>
            </a:r>
          </a:p>
          <a:p>
            <a:pPr marL="0" indent="0">
              <a:buNone/>
            </a:pPr>
            <a:r>
              <a:rPr lang="en" altLang="ko-KR" sz="2000" dirty="0">
                <a:latin typeface="Times New Roman" panose="02020603050405020304" pitchFamily="18" charset="0"/>
                <a:cs typeface="Times New Roman" panose="02020603050405020304" pitchFamily="18" charset="0"/>
              </a:rPr>
              <a:t>  - </a:t>
            </a:r>
            <a:r>
              <a:rPr lang="en-US" altLang="ko-KR" sz="2000" dirty="0">
                <a:latin typeface="Times New Roman" panose="02020603050405020304" pitchFamily="18" charset="0"/>
                <a:cs typeface="Times New Roman" panose="02020603050405020304" pitchFamily="18" charset="0"/>
              </a:rPr>
              <a:t>Cluster</a:t>
            </a: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4: </a:t>
            </a:r>
            <a:r>
              <a:rPr lang="en" altLang="ko-KR" sz="2000" dirty="0">
                <a:latin typeface="Times New Roman" panose="02020603050405020304" pitchFamily="18" charset="0"/>
                <a:cs typeface="Times New Roman" panose="02020603050405020304" pitchFamily="18" charset="0"/>
              </a:rPr>
              <a:t>it can be seen that the groundwater level slightly increased or showed no significantly </a:t>
            </a:r>
          </a:p>
          <a:p>
            <a:pPr marL="0" indent="0">
              <a:buNone/>
            </a:pPr>
            <a:r>
              <a:rPr lang="en" altLang="ko-KR" sz="2000" dirty="0">
                <a:latin typeface="Times New Roman" panose="02020603050405020304" pitchFamily="18" charset="0"/>
                <a:cs typeface="Times New Roman" panose="02020603050405020304" pitchFamily="18" charset="0"/>
              </a:rPr>
              <a:t>        change just after the earthquake and from then on </a:t>
            </a:r>
          </a:p>
          <a:p>
            <a:pPr marL="0" indent="0">
              <a:buNone/>
            </a:pPr>
            <a:endParaRPr lang="en" altLang="ko-KR" sz="2000" dirty="0">
              <a:latin typeface="Times New Roman" panose="02020603050405020304" pitchFamily="18" charset="0"/>
              <a:cs typeface="Times New Roman" panose="02020603050405020304" pitchFamily="18" charset="0"/>
            </a:endParaRPr>
          </a:p>
          <a:p>
            <a:pPr marL="0" indent="0">
              <a:buNone/>
            </a:pP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26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p:sp>
        <p:nvSpPr>
          <p:cNvPr id="3" name="내용 개체 틀 2">
            <a:extLst>
              <a:ext uri="{FF2B5EF4-FFF2-40B4-BE49-F238E27FC236}">
                <a16:creationId xmlns:a16="http://schemas.microsoft.com/office/drawing/2014/main" id="{E9DBD03B-24E1-F242-821C-FF107287BC19}"/>
              </a:ext>
            </a:extLst>
          </p:cNvPr>
          <p:cNvSpPr>
            <a:spLocks noGrp="1"/>
          </p:cNvSpPr>
          <p:nvPr>
            <p:ph idx="1"/>
          </p:nvPr>
        </p:nvSpPr>
        <p:spPr>
          <a:xfrm>
            <a:off x="838199" y="1825625"/>
            <a:ext cx="11093605" cy="4898560"/>
          </a:xfrm>
        </p:spPr>
        <p:txBody>
          <a:bodyPr>
            <a:normAutofit lnSpcReduction="10000"/>
          </a:bodyPr>
          <a:lstStyle/>
          <a:p>
            <a:r>
              <a:rPr kumimoji="1" lang="en-US" altLang="ko-KR" sz="2000" dirty="0">
                <a:latin typeface="Times New Roman" panose="02020603050405020304" pitchFamily="18" charset="0"/>
                <a:cs typeface="Times New Roman" panose="02020603050405020304" pitchFamily="18" charset="0"/>
              </a:rPr>
              <a:t>Pattern classification of water level fluctuation using SOM</a:t>
            </a:r>
          </a:p>
          <a:p>
            <a:pPr marL="0" indent="0">
              <a:buNone/>
            </a:pPr>
            <a:r>
              <a:rPr kumimoji="1" lang="en-US" altLang="ko-KR" sz="2000" dirty="0">
                <a:latin typeface="Times New Roman" panose="02020603050405020304" pitchFamily="18" charset="0"/>
                <a:cs typeface="Times New Roman" panose="02020603050405020304" pitchFamily="18" charset="0"/>
              </a:rPr>
              <a:t>  - Cluster 5:</a:t>
            </a:r>
            <a:r>
              <a:rPr lang="en" altLang="ko-KR" sz="2000" dirty="0">
                <a:latin typeface="Times New Roman" panose="02020603050405020304" pitchFamily="18" charset="0"/>
                <a:cs typeface="Times New Roman" panose="02020603050405020304" pitchFamily="18" charset="0"/>
              </a:rPr>
              <a:t> it can be seen that the groundwater level decreased significantly just after the earthquake, </a:t>
            </a:r>
          </a:p>
          <a:p>
            <a:pPr marL="0" indent="0">
              <a:buNone/>
            </a:pPr>
            <a:r>
              <a:rPr lang="en" altLang="ko-KR" sz="2000" dirty="0">
                <a:latin typeface="Times New Roman" panose="02020603050405020304" pitchFamily="18" charset="0"/>
                <a:cs typeface="Times New Roman" panose="02020603050405020304" pitchFamily="18" charset="0"/>
              </a:rPr>
              <a:t>        and it had returned to the level just before the earthquake by the following day. It remained at this </a:t>
            </a:r>
          </a:p>
          <a:p>
            <a:pPr marL="0" indent="0">
              <a:buNone/>
            </a:pPr>
            <a:r>
              <a:rPr lang="en" altLang="ko-KR" sz="2000" dirty="0">
                <a:latin typeface="Times New Roman" panose="02020603050405020304" pitchFamily="18" charset="0"/>
                <a:cs typeface="Times New Roman" panose="02020603050405020304" pitchFamily="18" charset="0"/>
              </a:rPr>
              <a:t>        level until March 14, then continued increasing again until March 31</a:t>
            </a:r>
          </a:p>
          <a:p>
            <a:pPr marL="0" indent="0">
              <a:buNone/>
            </a:pPr>
            <a:r>
              <a:rPr kumimoji="1" lang="en-US" altLang="ko-KR" sz="2000" dirty="0">
                <a:latin typeface="Times New Roman" panose="02020603050405020304" pitchFamily="18" charset="0"/>
                <a:cs typeface="Times New Roman" panose="02020603050405020304" pitchFamily="18" charset="0"/>
              </a:rPr>
              <a:t>  - Cluster 6:</a:t>
            </a:r>
            <a:r>
              <a:rPr kumimoji="1" lang="ko-KR" altLang="en-US" sz="2000" dirty="0">
                <a:latin typeface="Times New Roman" panose="02020603050405020304" pitchFamily="18" charset="0"/>
                <a:cs typeface="Times New Roman" panose="02020603050405020304" pitchFamily="18" charset="0"/>
              </a:rPr>
              <a:t> </a:t>
            </a:r>
            <a:r>
              <a:rPr lang="en" altLang="ko-KR" sz="2000" dirty="0">
                <a:latin typeface="Times New Roman" panose="02020603050405020304" pitchFamily="18" charset="0"/>
                <a:cs typeface="Times New Roman" panose="02020603050405020304" pitchFamily="18" charset="0"/>
              </a:rPr>
              <a:t>no increase or drastic changes were observed just after the earthquake, and the groundwater</a:t>
            </a:r>
          </a:p>
          <a:p>
            <a:pPr marL="0" indent="0">
              <a:buNone/>
            </a:pPr>
            <a:r>
              <a:rPr lang="en" altLang="ko-KR" sz="2000" dirty="0">
                <a:latin typeface="Times New Roman" panose="02020603050405020304" pitchFamily="18" charset="0"/>
                <a:cs typeface="Times New Roman" panose="02020603050405020304" pitchFamily="18" charset="0"/>
              </a:rPr>
              <a:t>        level decreased on the following day to the level lower than just before the earthquake. It had returned </a:t>
            </a:r>
          </a:p>
          <a:p>
            <a:pPr marL="0" indent="0">
              <a:buNone/>
            </a:pPr>
            <a:r>
              <a:rPr lang="en" altLang="ko-KR" sz="2000" dirty="0">
                <a:latin typeface="Times New Roman" panose="02020603050405020304" pitchFamily="18" charset="0"/>
                <a:cs typeface="Times New Roman" panose="02020603050405020304" pitchFamily="18" charset="0"/>
              </a:rPr>
              <a:t>        to the level equivalent to just before the earthquake by March 14, and had fallen again by March 31 </a:t>
            </a:r>
          </a:p>
          <a:p>
            <a:pPr marL="0" indent="0">
              <a:buNone/>
            </a:pPr>
            <a:r>
              <a:rPr lang="en" altLang="ko-KR" sz="2000" dirty="0">
                <a:latin typeface="Times New Roman" panose="02020603050405020304" pitchFamily="18" charset="0"/>
                <a:cs typeface="Times New Roman" panose="02020603050405020304" pitchFamily="18" charset="0"/>
              </a:rPr>
              <a:t>  - Cluster 7: the groundwater level shows a relatively significant decrease just after the earthquake, and </a:t>
            </a:r>
          </a:p>
          <a:p>
            <a:pPr marL="0" indent="0">
              <a:buNone/>
            </a:pPr>
            <a:r>
              <a:rPr lang="en" altLang="ko-KR" sz="2000" dirty="0">
                <a:latin typeface="Times New Roman" panose="02020603050405020304" pitchFamily="18" charset="0"/>
                <a:cs typeface="Times New Roman" panose="02020603050405020304" pitchFamily="18" charset="0"/>
              </a:rPr>
              <a:t>        it remained at that level until the following day. It returned to the level just before the earthquake on </a:t>
            </a:r>
          </a:p>
          <a:p>
            <a:pPr marL="0" indent="0">
              <a:buNone/>
            </a:pPr>
            <a:r>
              <a:rPr lang="en" altLang="ko-KR" sz="2000" dirty="0">
                <a:latin typeface="Times New Roman" panose="02020603050405020304" pitchFamily="18" charset="0"/>
                <a:cs typeface="Times New Roman" panose="02020603050405020304" pitchFamily="18" charset="0"/>
              </a:rPr>
              <a:t>        March 14, and continued increasing until March 31 </a:t>
            </a:r>
          </a:p>
          <a:p>
            <a:pPr marL="0" indent="0">
              <a:buNone/>
            </a:pPr>
            <a:r>
              <a:rPr lang="en" altLang="ko-KR" sz="2000" dirty="0">
                <a:latin typeface="Times New Roman" panose="02020603050405020304" pitchFamily="18" charset="0"/>
                <a:cs typeface="Times New Roman" panose="02020603050405020304" pitchFamily="18" charset="0"/>
              </a:rPr>
              <a:t>  - </a:t>
            </a:r>
            <a:r>
              <a:rPr lang="en-US" altLang="ko-KR" sz="2000" dirty="0">
                <a:latin typeface="Times New Roman" panose="02020603050405020304" pitchFamily="18" charset="0"/>
                <a:cs typeface="Times New Roman" panose="02020603050405020304" pitchFamily="18" charset="0"/>
              </a:rPr>
              <a:t>Cluster</a:t>
            </a: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8: </a:t>
            </a:r>
            <a:r>
              <a:rPr lang="en" altLang="ko-KR" sz="2000" dirty="0">
                <a:latin typeface="Times New Roman" panose="02020603050405020304" pitchFamily="18" charset="0"/>
                <a:cs typeface="Times New Roman" panose="02020603050405020304" pitchFamily="18" charset="0"/>
              </a:rPr>
              <a:t>it can be seen that following the large decrease in groundwater level just after the </a:t>
            </a:r>
          </a:p>
          <a:p>
            <a:pPr marL="0" indent="0">
              <a:buNone/>
            </a:pPr>
            <a:r>
              <a:rPr lang="en" altLang="ko-KR" sz="2000" dirty="0">
                <a:latin typeface="Times New Roman" panose="02020603050405020304" pitchFamily="18" charset="0"/>
                <a:cs typeface="Times New Roman" panose="02020603050405020304" pitchFamily="18" charset="0"/>
              </a:rPr>
              <a:t>        earthquake, the level suddenly increase. It decreased again to the level just before the earthquake on </a:t>
            </a:r>
          </a:p>
          <a:p>
            <a:pPr marL="0" indent="0">
              <a:buNone/>
            </a:pPr>
            <a:r>
              <a:rPr lang="en" altLang="ko-KR" sz="2000" dirty="0">
                <a:latin typeface="Times New Roman" panose="02020603050405020304" pitchFamily="18" charset="0"/>
                <a:cs typeface="Times New Roman" panose="02020603050405020304" pitchFamily="18" charset="0"/>
              </a:rPr>
              <a:t>        March 14, and continued increasing until March 31 </a:t>
            </a:r>
          </a:p>
          <a:p>
            <a:pPr marL="0" indent="0">
              <a:buNone/>
            </a:pPr>
            <a:endParaRPr lang="en" altLang="ko-KR" sz="2000" dirty="0">
              <a:latin typeface="Times New Roman" panose="02020603050405020304" pitchFamily="18" charset="0"/>
              <a:cs typeface="Times New Roman" panose="02020603050405020304" pitchFamily="18" charset="0"/>
            </a:endParaRPr>
          </a:p>
          <a:p>
            <a:pPr marL="0" indent="0">
              <a:buNone/>
            </a:pPr>
            <a:endParaRPr lang="en" altLang="ko-KR" sz="2000" dirty="0">
              <a:latin typeface="Times New Roman" panose="02020603050405020304" pitchFamily="18" charset="0"/>
              <a:cs typeface="Times New Roman" panose="02020603050405020304" pitchFamily="18" charset="0"/>
            </a:endParaRPr>
          </a:p>
          <a:p>
            <a:pPr marL="0" indent="0">
              <a:buNone/>
            </a:pP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438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554503-F639-B64B-8B6C-B2B7DD057B1D}"/>
              </a:ext>
            </a:extLst>
          </p:cNvPr>
          <p:cNvSpPr>
            <a:spLocks noGrp="1"/>
          </p:cNvSpPr>
          <p:nvPr>
            <p:ph type="title"/>
          </p:nvPr>
        </p:nvSpPr>
        <p:spPr/>
        <p:txBody>
          <a:bodyPr>
            <a:noAutofit/>
          </a:bodyPr>
          <a:lstStyle/>
          <a:p>
            <a:r>
              <a:rPr kumimoji="1" lang="en" altLang="ko-KR" sz="2800" dirty="0">
                <a:latin typeface="Times New Roman" panose="02020603050405020304" pitchFamily="18" charset="0"/>
                <a:cs typeface="Times New Roman" panose="02020603050405020304" pitchFamily="18" charset="0"/>
              </a:rPr>
              <a:t>Clustering fluctuation patterns of groundwater levels in Tokyo caused by he great east Japan earthquake using self-organizing maps</a:t>
            </a:r>
            <a:r>
              <a:rPr kumimoji="1" lang="en-US" altLang="ko-KR" sz="2800" dirty="0">
                <a:latin typeface="Times New Roman" panose="02020603050405020304" pitchFamily="18" charset="0"/>
                <a:cs typeface="Times New Roman" panose="02020603050405020304" pitchFamily="18" charset="0"/>
              </a:rPr>
              <a:t> (2017, Akira KAWAMURA)</a:t>
            </a:r>
            <a:endParaRPr kumimoji="1" lang="ko-KR" altLang="en-US" sz="2800" dirty="0"/>
          </a:p>
        </p:txBody>
      </p:sp>
      <p:pic>
        <p:nvPicPr>
          <p:cNvPr id="5" name="내용 개체 틀 4">
            <a:extLst>
              <a:ext uri="{FF2B5EF4-FFF2-40B4-BE49-F238E27FC236}">
                <a16:creationId xmlns:a16="http://schemas.microsoft.com/office/drawing/2014/main" id="{7750850D-4CBD-7C4D-8CE9-619672F3BD7E}"/>
              </a:ext>
            </a:extLst>
          </p:cNvPr>
          <p:cNvPicPr>
            <a:picLocks noGrp="1" noChangeAspect="1"/>
          </p:cNvPicPr>
          <p:nvPr>
            <p:ph idx="1"/>
          </p:nvPr>
        </p:nvPicPr>
        <p:blipFill>
          <a:blip r:embed="rId2"/>
          <a:stretch>
            <a:fillRect/>
          </a:stretch>
        </p:blipFill>
        <p:spPr>
          <a:xfrm>
            <a:off x="192298" y="2497981"/>
            <a:ext cx="6301429" cy="2901244"/>
          </a:xfrm>
        </p:spPr>
      </p:pic>
      <p:pic>
        <p:nvPicPr>
          <p:cNvPr id="7" name="그림 6">
            <a:extLst>
              <a:ext uri="{FF2B5EF4-FFF2-40B4-BE49-F238E27FC236}">
                <a16:creationId xmlns:a16="http://schemas.microsoft.com/office/drawing/2014/main" id="{30CD725B-FEEA-5B42-8036-D804D171C0BC}"/>
              </a:ext>
            </a:extLst>
          </p:cNvPr>
          <p:cNvPicPr>
            <a:picLocks noChangeAspect="1"/>
          </p:cNvPicPr>
          <p:nvPr/>
        </p:nvPicPr>
        <p:blipFill>
          <a:blip r:embed="rId3"/>
          <a:stretch>
            <a:fillRect/>
          </a:stretch>
        </p:blipFill>
        <p:spPr>
          <a:xfrm>
            <a:off x="6493727" y="2479625"/>
            <a:ext cx="5531873" cy="2919600"/>
          </a:xfrm>
          <a:prstGeom prst="rect">
            <a:avLst/>
          </a:prstGeom>
        </p:spPr>
      </p:pic>
    </p:spTree>
    <p:extLst>
      <p:ext uri="{BB962C8B-B14F-4D97-AF65-F5344CB8AC3E}">
        <p14:creationId xmlns:p14="http://schemas.microsoft.com/office/powerpoint/2010/main" val="206309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B1801C-ABE2-1644-BA87-3D9B88DB9220}"/>
              </a:ext>
            </a:extLst>
          </p:cNvPr>
          <p:cNvSpPr>
            <a:spLocks noGrp="1"/>
          </p:cNvSpPr>
          <p:nvPr>
            <p:ph type="title"/>
          </p:nvPr>
        </p:nvSpPr>
        <p:spPr/>
        <p:txBody>
          <a:bodyPr>
            <a:normAutofit/>
          </a:bodyPr>
          <a:lstStyle/>
          <a:p>
            <a:r>
              <a:rPr kumimoji="1" lang="en-US" altLang="ko-KR" sz="3600" dirty="0">
                <a:latin typeface="Times New Roman" panose="02020603050405020304" pitchFamily="18" charset="0"/>
                <a:cs typeface="Times New Roman" panose="02020603050405020304" pitchFamily="18" charset="0"/>
              </a:rPr>
              <a:t>Classification based on groundwater fluctuation pattern</a:t>
            </a:r>
            <a:endParaRPr kumimoji="1" lang="ko-KR" altLang="en-US" sz="36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B48DE925-6F85-CE44-AB36-3E78A74E7582}"/>
              </a:ext>
            </a:extLst>
          </p:cNvPr>
          <p:cNvSpPr>
            <a:spLocks noGrp="1"/>
          </p:cNvSpPr>
          <p:nvPr>
            <p:ph idx="1"/>
          </p:nvPr>
        </p:nvSpPr>
        <p:spPr>
          <a:xfrm>
            <a:off x="838200" y="1825625"/>
            <a:ext cx="5323734" cy="4351338"/>
          </a:xfrm>
        </p:spPr>
        <p:txBody>
          <a:bodyPr>
            <a:normAutofit/>
          </a:bodyPr>
          <a:lstStyle/>
          <a:p>
            <a:pPr lvl="0">
              <a:lnSpc>
                <a:spcPct val="100000"/>
              </a:lnSpc>
            </a:pPr>
            <a:r>
              <a:rPr lang="en-US" altLang="ko-KR" sz="2000" dirty="0">
                <a:solidFill>
                  <a:prstClr val="black"/>
                </a:solidFill>
                <a:latin typeface="Times New Roman" panose="02020603050405020304" pitchFamily="18" charset="0"/>
                <a:ea typeface="HY헤드라인M" panose="02030600000101010101" pitchFamily="18" charset="-127"/>
                <a:cs typeface="Times New Roman" panose="02020603050405020304" pitchFamily="18" charset="0"/>
              </a:rPr>
              <a:t>The number of observations: The groundwater level fluctuation and the precipitation data of 74 location are applied in the present study, which are acquired form the National Groundwater Information Center and the Korea Meteorological Administration</a:t>
            </a:r>
          </a:p>
          <a:p>
            <a:pPr lvl="0">
              <a:lnSpc>
                <a:spcPct val="100000"/>
              </a:lnSpc>
            </a:pPr>
            <a:endParaRPr lang="en-US" altLang="ko-KR" sz="2000" dirty="0">
              <a:solidFill>
                <a:prstClr val="black"/>
              </a:solidFill>
              <a:latin typeface="Times New Roman" panose="02020603050405020304" pitchFamily="18" charset="0"/>
              <a:ea typeface="HY헤드라인M" panose="02030600000101010101" pitchFamily="18" charset="-127"/>
              <a:cs typeface="Times New Roman" panose="02020603050405020304" pitchFamily="18" charset="0"/>
            </a:endParaRPr>
          </a:p>
          <a:p>
            <a:pPr lvl="0">
              <a:lnSpc>
                <a:spcPct val="100000"/>
              </a:lnSpc>
            </a:pPr>
            <a:r>
              <a:rPr lang="en-US" altLang="ko-KR" sz="2000" dirty="0">
                <a:solidFill>
                  <a:prstClr val="black"/>
                </a:solidFill>
                <a:latin typeface="Times New Roman" panose="02020603050405020304" pitchFamily="18" charset="0"/>
                <a:ea typeface="HY헤드라인M" panose="02030600000101010101" pitchFamily="18" charset="-127"/>
                <a:cs typeface="Times New Roman" panose="02020603050405020304" pitchFamily="18" charset="0"/>
              </a:rPr>
              <a:t>Period: Groundwater level and precipitation data from year of 2004 to 2014 are applied, except for two areas including a lot of measurement errors and missing intervals</a:t>
            </a:r>
          </a:p>
          <a:p>
            <a:pPr lvl="0">
              <a:lnSpc>
                <a:spcPct val="100000"/>
              </a:lnSpc>
            </a:pPr>
            <a:endParaRPr lang="en-US" altLang="ko-KR" sz="2000" dirty="0">
              <a:solidFill>
                <a:prstClr val="black"/>
              </a:solidFill>
              <a:latin typeface="Times New Roman" panose="02020603050405020304" pitchFamily="18" charset="0"/>
              <a:ea typeface="HY헤드라인M" panose="02030600000101010101" pitchFamily="18" charset="-127"/>
              <a:cs typeface="Times New Roman" panose="02020603050405020304" pitchFamily="18" charset="0"/>
            </a:endParaRPr>
          </a:p>
          <a:p>
            <a:pPr lvl="0">
              <a:lnSpc>
                <a:spcPct val="100000"/>
              </a:lnSpc>
            </a:pPr>
            <a:endParaRPr lang="en-US" altLang="ko-KR" sz="2000" dirty="0">
              <a:solidFill>
                <a:prstClr val="black"/>
              </a:solidFill>
              <a:latin typeface="Times New Roman" panose="02020603050405020304" pitchFamily="18" charset="0"/>
              <a:ea typeface="HY헤드라인M" panose="02030600000101010101" pitchFamily="18" charset="-127"/>
              <a:cs typeface="Times New Roman" panose="02020603050405020304" pitchFamily="18" charset="0"/>
            </a:endParaRPr>
          </a:p>
          <a:p>
            <a:pPr>
              <a:lnSpc>
                <a:spcPct val="100000"/>
              </a:lnSpc>
            </a:pPr>
            <a:endParaRPr kumimoji="1" lang="ko-KR" altLang="en-US" sz="2000" dirty="0"/>
          </a:p>
        </p:txBody>
      </p:sp>
      <p:pic>
        <p:nvPicPr>
          <p:cNvPr id="4" name="그림 3">
            <a:extLst>
              <a:ext uri="{FF2B5EF4-FFF2-40B4-BE49-F238E27FC236}">
                <a16:creationId xmlns:a16="http://schemas.microsoft.com/office/drawing/2014/main" id="{E6DCC8DE-FEC1-2446-94EB-32CB3DE324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032" y="1690686"/>
            <a:ext cx="2912444" cy="4860909"/>
          </a:xfrm>
          <a:prstGeom prst="rect">
            <a:avLst/>
          </a:prstGeom>
        </p:spPr>
      </p:pic>
      <p:grpSp>
        <p:nvGrpSpPr>
          <p:cNvPr id="5" name="그룹 4">
            <a:extLst>
              <a:ext uri="{FF2B5EF4-FFF2-40B4-BE49-F238E27FC236}">
                <a16:creationId xmlns:a16="http://schemas.microsoft.com/office/drawing/2014/main" id="{1B8DB72F-A477-E747-94C8-D87D2ED119BC}"/>
              </a:ext>
            </a:extLst>
          </p:cNvPr>
          <p:cNvGrpSpPr/>
          <p:nvPr/>
        </p:nvGrpSpPr>
        <p:grpSpPr>
          <a:xfrm>
            <a:off x="6082686" y="1690686"/>
            <a:ext cx="2933622" cy="4860909"/>
            <a:chOff x="1296369" y="35266583"/>
            <a:chExt cx="1896721" cy="3142800"/>
          </a:xfrm>
        </p:grpSpPr>
        <p:sp>
          <p:nvSpPr>
            <p:cNvPr id="6" name="직사각형 5">
              <a:extLst>
                <a:ext uri="{FF2B5EF4-FFF2-40B4-BE49-F238E27FC236}">
                  <a16:creationId xmlns:a16="http://schemas.microsoft.com/office/drawing/2014/main" id="{172C0139-096C-2F49-9473-F3F3A9C64B7C}"/>
                </a:ext>
              </a:extLst>
            </p:cNvPr>
            <p:cNvSpPr/>
            <p:nvPr/>
          </p:nvSpPr>
          <p:spPr>
            <a:xfrm>
              <a:off x="1857166" y="37310255"/>
              <a:ext cx="3926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121B5BF8-78F9-DE45-8367-8B7172778111}"/>
                </a:ext>
              </a:extLst>
            </p:cNvPr>
            <p:cNvSpPr/>
            <p:nvPr/>
          </p:nvSpPr>
          <p:spPr>
            <a:xfrm>
              <a:off x="1944441" y="37408531"/>
              <a:ext cx="3926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 name="직사각형 7">
              <a:extLst>
                <a:ext uri="{FF2B5EF4-FFF2-40B4-BE49-F238E27FC236}">
                  <a16:creationId xmlns:a16="http://schemas.microsoft.com/office/drawing/2014/main" id="{0732FA0B-3EA4-CD49-9756-F31800B633E6}"/>
                </a:ext>
              </a:extLst>
            </p:cNvPr>
            <p:cNvSpPr/>
            <p:nvPr/>
          </p:nvSpPr>
          <p:spPr>
            <a:xfrm>
              <a:off x="2053478" y="37562915"/>
              <a:ext cx="392624" cy="277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6CD6E2A-26B2-A245-A9FD-88BC21941A02}"/>
                </a:ext>
              </a:extLst>
            </p:cNvPr>
            <p:cNvSpPr/>
            <p:nvPr/>
          </p:nvSpPr>
          <p:spPr>
            <a:xfrm>
              <a:off x="2053478" y="37579239"/>
              <a:ext cx="392624" cy="100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F6A7F90A-932A-154D-AFD9-2720ED3293E5}"/>
                </a:ext>
              </a:extLst>
            </p:cNvPr>
            <p:cNvSpPr/>
            <p:nvPr/>
          </p:nvSpPr>
          <p:spPr>
            <a:xfrm>
              <a:off x="2053478" y="37266671"/>
              <a:ext cx="159283" cy="17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AF9EBAAD-5377-B848-9448-EC5417BCF457}"/>
                </a:ext>
              </a:extLst>
            </p:cNvPr>
            <p:cNvSpPr/>
            <p:nvPr/>
          </p:nvSpPr>
          <p:spPr>
            <a:xfrm>
              <a:off x="2321138" y="37616220"/>
              <a:ext cx="159283" cy="17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2" name="그림 11">
              <a:extLst>
                <a:ext uri="{FF2B5EF4-FFF2-40B4-BE49-F238E27FC236}">
                  <a16:creationId xmlns:a16="http://schemas.microsoft.com/office/drawing/2014/main" id="{C28B42CD-CB2D-5A48-ABCA-AD3BB70A0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369" y="35266583"/>
              <a:ext cx="1896721" cy="3142800"/>
            </a:xfrm>
            <a:prstGeom prst="rect">
              <a:avLst/>
            </a:prstGeom>
          </p:spPr>
        </p:pic>
      </p:grpSp>
    </p:spTree>
    <p:extLst>
      <p:ext uri="{BB962C8B-B14F-4D97-AF65-F5344CB8AC3E}">
        <p14:creationId xmlns:p14="http://schemas.microsoft.com/office/powerpoint/2010/main" val="277915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27845-6284-5F45-85E5-889B64E6624E}"/>
              </a:ext>
            </a:extLst>
          </p:cNvPr>
          <p:cNvSpPr>
            <a:spLocks noGrp="1"/>
          </p:cNvSpPr>
          <p:nvPr>
            <p:ph type="title"/>
          </p:nvPr>
        </p:nvSpPr>
        <p:spPr>
          <a:xfrm>
            <a:off x="838200" y="2636687"/>
            <a:ext cx="10515600" cy="1325563"/>
          </a:xfrm>
        </p:spPr>
        <p:txBody>
          <a:bodyPr>
            <a:normAutofit/>
          </a:bodyPr>
          <a:lstStyle/>
          <a:p>
            <a:r>
              <a:rPr kumimoji="1" lang="en" altLang="ko-KR" sz="32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3200" dirty="0">
                <a:latin typeface="Times New Roman" panose="02020603050405020304" pitchFamily="18" charset="0"/>
                <a:cs typeface="Times New Roman" panose="02020603050405020304" pitchFamily="18" charset="0"/>
              </a:rPr>
              <a:t>ANN</a:t>
            </a:r>
            <a:r>
              <a:rPr kumimoji="1" lang="en" altLang="ko-KR" sz="3200" dirty="0">
                <a:latin typeface="Times New Roman" panose="02020603050405020304" pitchFamily="18" charset="0"/>
                <a:cs typeface="Times New Roman" panose="02020603050405020304" pitchFamily="18" charset="0"/>
              </a:rPr>
              <a:t>-based forecasting model </a:t>
            </a:r>
            <a:r>
              <a:rPr kumimoji="1" lang="en-US" altLang="ko-KR" sz="3200" dirty="0">
                <a:latin typeface="Times New Roman" panose="02020603050405020304" pitchFamily="18" charset="0"/>
                <a:cs typeface="Times New Roman" panose="02020603050405020304" pitchFamily="18" charset="0"/>
              </a:rPr>
              <a:t>(2012, </a:t>
            </a:r>
            <a:r>
              <a:rPr lang="en" altLang="ko-KR" sz="3200" dirty="0" err="1">
                <a:latin typeface="Times New Roman" panose="02020603050405020304" pitchFamily="18" charset="0"/>
                <a:cs typeface="Times New Roman" panose="02020603050405020304" pitchFamily="18" charset="0"/>
              </a:rPr>
              <a:t>V.Nourani</a:t>
            </a:r>
            <a:r>
              <a:rPr lang="en-US" altLang="ko-KR" sz="3200" dirty="0">
                <a:latin typeface="Times New Roman" panose="02020603050405020304" pitchFamily="18" charset="0"/>
                <a:cs typeface="Times New Roman" panose="02020603050405020304" pitchFamily="18" charset="0"/>
              </a:rPr>
              <a:t>)</a:t>
            </a:r>
            <a:endParaRPr kumimoji="1" lang="ko-KR" altLang="en-US" sz="3200" dirty="0"/>
          </a:p>
        </p:txBody>
      </p:sp>
    </p:spTree>
    <p:extLst>
      <p:ext uri="{BB962C8B-B14F-4D97-AF65-F5344CB8AC3E}">
        <p14:creationId xmlns:p14="http://schemas.microsoft.com/office/powerpoint/2010/main" val="345816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B1801C-ABE2-1644-BA87-3D9B88DB9220}"/>
              </a:ext>
            </a:extLst>
          </p:cNvPr>
          <p:cNvSpPr>
            <a:spLocks noGrp="1"/>
          </p:cNvSpPr>
          <p:nvPr>
            <p:ph type="title"/>
          </p:nvPr>
        </p:nvSpPr>
        <p:spPr/>
        <p:txBody>
          <a:bodyPr>
            <a:normAutofit/>
          </a:bodyPr>
          <a:lstStyle/>
          <a:p>
            <a:r>
              <a:rPr kumimoji="1" lang="en-US" altLang="ko-KR" sz="3600" dirty="0">
                <a:latin typeface="Times New Roman" panose="02020603050405020304" pitchFamily="18" charset="0"/>
                <a:cs typeface="Times New Roman" panose="02020603050405020304" pitchFamily="18" charset="0"/>
              </a:rPr>
              <a:t>Classification based on groundwater fluctuation pattern</a:t>
            </a:r>
            <a:endParaRPr kumimoji="1" lang="ko-KR" altLang="en-US" sz="3600" dirty="0">
              <a:latin typeface="Times New Roman" panose="02020603050405020304" pitchFamily="18" charset="0"/>
              <a:cs typeface="Times New Roman" panose="02020603050405020304" pitchFamily="18" charset="0"/>
            </a:endParaRPr>
          </a:p>
        </p:txBody>
      </p:sp>
      <p:pic>
        <p:nvPicPr>
          <p:cNvPr id="5" name="그림 4">
            <a:extLst>
              <a:ext uri="{FF2B5EF4-FFF2-40B4-BE49-F238E27FC236}">
                <a16:creationId xmlns:a16="http://schemas.microsoft.com/office/drawing/2014/main" id="{2D9B2C53-ED41-C14D-AAA9-FA5AD04BE674}"/>
              </a:ext>
            </a:extLst>
          </p:cNvPr>
          <p:cNvPicPr>
            <a:picLocks noChangeAspect="1"/>
          </p:cNvPicPr>
          <p:nvPr/>
        </p:nvPicPr>
        <p:blipFill>
          <a:blip r:embed="rId2"/>
          <a:stretch>
            <a:fillRect/>
          </a:stretch>
        </p:blipFill>
        <p:spPr>
          <a:xfrm>
            <a:off x="548640" y="1958318"/>
            <a:ext cx="11318212" cy="4057472"/>
          </a:xfrm>
          <a:prstGeom prst="rect">
            <a:avLst/>
          </a:prstGeom>
        </p:spPr>
      </p:pic>
    </p:spTree>
    <p:extLst>
      <p:ext uri="{BB962C8B-B14F-4D97-AF65-F5344CB8AC3E}">
        <p14:creationId xmlns:p14="http://schemas.microsoft.com/office/powerpoint/2010/main" val="328557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B1801C-ABE2-1644-BA87-3D9B88DB9220}"/>
              </a:ext>
            </a:extLst>
          </p:cNvPr>
          <p:cNvSpPr>
            <a:spLocks noGrp="1"/>
          </p:cNvSpPr>
          <p:nvPr>
            <p:ph type="title"/>
          </p:nvPr>
        </p:nvSpPr>
        <p:spPr/>
        <p:txBody>
          <a:bodyPr>
            <a:normAutofit/>
          </a:bodyPr>
          <a:lstStyle/>
          <a:p>
            <a:r>
              <a:rPr kumimoji="1" lang="en-US" altLang="ko-KR" sz="3600" dirty="0">
                <a:latin typeface="Times New Roman" panose="02020603050405020304" pitchFamily="18" charset="0"/>
                <a:cs typeface="Times New Roman" panose="02020603050405020304" pitchFamily="18" charset="0"/>
              </a:rPr>
              <a:t>Classification based on groundwater fluctuation pattern</a:t>
            </a:r>
            <a:endParaRPr kumimoji="1" lang="ko-KR" altLang="en-US" sz="3600" dirty="0">
              <a:latin typeface="Times New Roman" panose="02020603050405020304" pitchFamily="18" charset="0"/>
              <a:cs typeface="Times New Roman" panose="02020603050405020304" pitchFamily="18" charset="0"/>
            </a:endParaRPr>
          </a:p>
        </p:txBody>
      </p:sp>
      <p:pic>
        <p:nvPicPr>
          <p:cNvPr id="4" name="내용 개체 틀 4">
            <a:extLst>
              <a:ext uri="{FF2B5EF4-FFF2-40B4-BE49-F238E27FC236}">
                <a16:creationId xmlns:a16="http://schemas.microsoft.com/office/drawing/2014/main" id="{804E2EB7-EF7A-FA45-A681-D382FE4443E2}"/>
              </a:ext>
            </a:extLst>
          </p:cNvPr>
          <p:cNvPicPr>
            <a:picLocks noGrp="1" noChangeAspect="1"/>
          </p:cNvPicPr>
          <p:nvPr>
            <p:ph idx="1"/>
          </p:nvPr>
        </p:nvPicPr>
        <p:blipFill>
          <a:blip r:embed="rId2"/>
          <a:stretch>
            <a:fillRect/>
          </a:stretch>
        </p:blipFill>
        <p:spPr>
          <a:xfrm>
            <a:off x="596766" y="1924336"/>
            <a:ext cx="11382676" cy="2303637"/>
          </a:xfrm>
        </p:spPr>
      </p:pic>
    </p:spTree>
    <p:extLst>
      <p:ext uri="{BB962C8B-B14F-4D97-AF65-F5344CB8AC3E}">
        <p14:creationId xmlns:p14="http://schemas.microsoft.com/office/powerpoint/2010/main" val="1244442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B1801C-ABE2-1644-BA87-3D9B88DB9220}"/>
              </a:ext>
            </a:extLst>
          </p:cNvPr>
          <p:cNvSpPr>
            <a:spLocks noGrp="1"/>
          </p:cNvSpPr>
          <p:nvPr>
            <p:ph type="title"/>
          </p:nvPr>
        </p:nvSpPr>
        <p:spPr/>
        <p:txBody>
          <a:bodyPr>
            <a:normAutofit/>
          </a:bodyPr>
          <a:lstStyle/>
          <a:p>
            <a:r>
              <a:rPr kumimoji="1" lang="en-US" altLang="ko-KR" sz="3600" dirty="0">
                <a:latin typeface="Times New Roman" panose="02020603050405020304" pitchFamily="18" charset="0"/>
                <a:cs typeface="Times New Roman" panose="02020603050405020304" pitchFamily="18" charset="0"/>
              </a:rPr>
              <a:t>Classification based on groundwater fluctuation pattern</a:t>
            </a:r>
            <a:endParaRPr kumimoji="1" lang="ko-KR" altLang="en-US" sz="3600" dirty="0">
              <a:latin typeface="Times New Roman" panose="02020603050405020304" pitchFamily="18" charset="0"/>
              <a:cs typeface="Times New Roman" panose="02020603050405020304" pitchFamily="18" charset="0"/>
            </a:endParaRPr>
          </a:p>
        </p:txBody>
      </p:sp>
      <p:pic>
        <p:nvPicPr>
          <p:cNvPr id="6" name="내용 개체 틀 4">
            <a:extLst>
              <a:ext uri="{FF2B5EF4-FFF2-40B4-BE49-F238E27FC236}">
                <a16:creationId xmlns:a16="http://schemas.microsoft.com/office/drawing/2014/main" id="{6FC08D20-CEC2-0C47-8F74-F2CE02B0C740}"/>
              </a:ext>
            </a:extLst>
          </p:cNvPr>
          <p:cNvPicPr>
            <a:picLocks noChangeAspect="1"/>
          </p:cNvPicPr>
          <p:nvPr/>
        </p:nvPicPr>
        <p:blipFill>
          <a:blip r:embed="rId2"/>
          <a:stretch>
            <a:fillRect/>
          </a:stretch>
        </p:blipFill>
        <p:spPr>
          <a:xfrm>
            <a:off x="732322" y="1960221"/>
            <a:ext cx="10087879" cy="4544001"/>
          </a:xfrm>
          <a:prstGeom prst="rect">
            <a:avLst/>
          </a:prstGeom>
        </p:spPr>
      </p:pic>
    </p:spTree>
    <p:extLst>
      <p:ext uri="{BB962C8B-B14F-4D97-AF65-F5344CB8AC3E}">
        <p14:creationId xmlns:p14="http://schemas.microsoft.com/office/powerpoint/2010/main" val="120426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199" y="1825625"/>
            <a:ext cx="10714703" cy="4351338"/>
          </a:xfrm>
        </p:spPr>
        <p:txBody>
          <a:bodyPr>
            <a:normAutofit lnSpcReduction="10000"/>
          </a:bodyPr>
          <a:lstStyle/>
          <a:p>
            <a:pPr>
              <a:lnSpc>
                <a:spcPct val="100000"/>
              </a:lnSpc>
            </a:pPr>
            <a:r>
              <a:rPr kumimoji="1" lang="en-US" altLang="ko-KR" sz="2400" dirty="0">
                <a:latin typeface="Times New Roman" panose="02020603050405020304" pitchFamily="18" charset="0"/>
                <a:cs typeface="Times New Roman" panose="02020603050405020304" pitchFamily="18" charset="0"/>
              </a:rPr>
              <a:t>Modeling</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1) Data-based models</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2) Physical-based models</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3) Conceptual models</a:t>
            </a: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ts val="1900"/>
              </a:lnSpc>
              <a:buNone/>
            </a:pPr>
            <a:r>
              <a:rPr kumimoji="1" lang="en-US" altLang="ko-KR" sz="2000" dirty="0">
                <a:latin typeface="Times New Roman" panose="02020603050405020304" pitchFamily="18" charset="0"/>
                <a:cs typeface="Times New Roman" panose="02020603050405020304" pitchFamily="18" charset="0"/>
              </a:rPr>
              <a:t> - Conceptual and physical-based models are used primarily to understand the various hydraulic  </a:t>
            </a:r>
          </a:p>
          <a:p>
            <a:pPr marL="0" indent="0">
              <a:lnSpc>
                <a:spcPts val="1900"/>
              </a:lnSpc>
              <a:buNone/>
            </a:pPr>
            <a:r>
              <a:rPr kumimoji="1" lang="en-US" altLang="ko-KR" sz="2000" dirty="0">
                <a:latin typeface="Times New Roman" panose="02020603050405020304" pitchFamily="18" charset="0"/>
                <a:cs typeface="Times New Roman" panose="02020603050405020304" pitchFamily="18" charset="0"/>
              </a:rPr>
              <a:t>   parameters and physical processes that occur in groundwater systems</a:t>
            </a:r>
          </a:p>
          <a:p>
            <a:pPr marL="0" indent="0">
              <a:lnSpc>
                <a:spcPts val="1900"/>
              </a:lnSpc>
              <a:buNone/>
            </a:pPr>
            <a:r>
              <a:rPr kumimoji="1" lang="en-US" altLang="ko-KR" sz="2000" dirty="0">
                <a:latin typeface="Times New Roman" panose="02020603050405020304" pitchFamily="18" charset="0"/>
                <a:cs typeface="Times New Roman" panose="02020603050405020304" pitchFamily="18" charset="0"/>
              </a:rPr>
              <a:t> - However, they have several problems, such as the need for a large number of hydraulic data for use, </a:t>
            </a:r>
          </a:p>
          <a:p>
            <a:pPr marL="0" indent="0">
              <a:lnSpc>
                <a:spcPts val="1900"/>
              </a:lnSpc>
              <a:buNone/>
            </a:pPr>
            <a:r>
              <a:rPr kumimoji="1" lang="en-US" altLang="ko-KR" sz="2000" dirty="0">
                <a:latin typeface="Times New Roman" panose="02020603050405020304" pitchFamily="18" charset="0"/>
                <a:cs typeface="Times New Roman" panose="02020603050405020304" pitchFamily="18" charset="0"/>
              </a:rPr>
              <a:t>   or an in-depth understanding of the physical process.</a:t>
            </a:r>
          </a:p>
          <a:p>
            <a:pPr marL="0" indent="0">
              <a:lnSpc>
                <a:spcPts val="1900"/>
              </a:lnSpc>
              <a:buNone/>
            </a:pPr>
            <a:r>
              <a:rPr kumimoji="1" lang="en" altLang="ko-KR"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a:t>
            </a:r>
            <a:r>
              <a:rPr kumimoji="1" lang="en" altLang="ko-KR" sz="2000" dirty="0">
                <a:latin typeface="Times New Roman" panose="02020603050405020304" pitchFamily="18" charset="0"/>
                <a:cs typeface="Times New Roman" panose="02020603050405020304" pitchFamily="18" charset="0"/>
              </a:rPr>
              <a:t>Data-based methods that overcome the limitations of the physical-based models are widely used in </a:t>
            </a:r>
          </a:p>
          <a:p>
            <a:pPr marL="0" indent="0">
              <a:lnSpc>
                <a:spcPts val="1900"/>
              </a:lnSpc>
              <a:buNone/>
            </a:pPr>
            <a:r>
              <a:rPr kumimoji="1" lang="en" altLang="ko-KR" sz="2000" dirty="0">
                <a:latin typeface="Times New Roman" panose="02020603050405020304" pitchFamily="18" charset="0"/>
                <a:cs typeface="Times New Roman" panose="02020603050405020304" pitchFamily="18" charset="0"/>
              </a:rPr>
              <a:t>   many fields of science and engineering</a:t>
            </a: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39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200" y="1825625"/>
            <a:ext cx="5475974" cy="1639470"/>
          </a:xfrm>
        </p:spPr>
        <p:txBody>
          <a:bodyPr>
            <a:normAutofit/>
          </a:bodyPr>
          <a:lstStyle/>
          <a:p>
            <a:pPr>
              <a:lnSpc>
                <a:spcPct val="100000"/>
              </a:lnSpc>
            </a:pPr>
            <a:r>
              <a:rPr kumimoji="1" lang="en-US" altLang="ko-KR" sz="2400" dirty="0">
                <a:latin typeface="Times New Roman" panose="02020603050405020304" pitchFamily="18" charset="0"/>
                <a:cs typeface="Times New Roman" panose="02020603050405020304" pitchFamily="18" charset="0"/>
              </a:rPr>
              <a:t>Physical-based modeling</a:t>
            </a:r>
          </a:p>
          <a:p>
            <a:pPr marL="0" indent="0">
              <a:lnSpc>
                <a:spcPct val="100000"/>
              </a:lnSpc>
              <a:buNone/>
            </a:pPr>
            <a:r>
              <a:rPr kumimoji="1" lang="en-US" altLang="ko-KR" sz="2200" dirty="0">
                <a:latin typeface="Times New Roman" panose="02020603050405020304" pitchFamily="18" charset="0"/>
                <a:cs typeface="Times New Roman" panose="02020603050405020304" pitchFamily="18" charset="0"/>
              </a:rPr>
              <a:t>  - The figure on the right is an example of    </a:t>
            </a:r>
          </a:p>
          <a:p>
            <a:pPr marL="0" indent="0">
              <a:lnSpc>
                <a:spcPct val="100000"/>
              </a:lnSpc>
              <a:buNone/>
            </a:pPr>
            <a:r>
              <a:rPr kumimoji="1" lang="en-US" altLang="ko-KR" sz="2200" dirty="0">
                <a:latin typeface="Times New Roman" panose="02020603050405020304" pitchFamily="18" charset="0"/>
                <a:cs typeface="Times New Roman" panose="02020603050405020304" pitchFamily="18" charset="0"/>
              </a:rPr>
              <a:t>    modeling (2D, 3D) used in geology</a:t>
            </a:r>
          </a:p>
        </p:txBody>
      </p:sp>
      <p:pic>
        <p:nvPicPr>
          <p:cNvPr id="5" name="그림 4">
            <a:extLst>
              <a:ext uri="{FF2B5EF4-FFF2-40B4-BE49-F238E27FC236}">
                <a16:creationId xmlns:a16="http://schemas.microsoft.com/office/drawing/2014/main" id="{47410F22-1E4B-ED41-86AE-9D6E70FFB949}"/>
              </a:ext>
            </a:extLst>
          </p:cNvPr>
          <p:cNvPicPr>
            <a:picLocks noChangeAspect="1"/>
          </p:cNvPicPr>
          <p:nvPr/>
        </p:nvPicPr>
        <p:blipFill rotWithShape="1">
          <a:blip r:embed="rId2"/>
          <a:srcRect l="608" t="1944" r="213" b="9106"/>
          <a:stretch/>
        </p:blipFill>
        <p:spPr>
          <a:xfrm>
            <a:off x="6660682" y="1980377"/>
            <a:ext cx="4494997" cy="2693482"/>
          </a:xfrm>
          <a:prstGeom prst="rect">
            <a:avLst/>
          </a:prstGeom>
        </p:spPr>
      </p:pic>
      <p:pic>
        <p:nvPicPr>
          <p:cNvPr id="7" name="그림 6">
            <a:extLst>
              <a:ext uri="{FF2B5EF4-FFF2-40B4-BE49-F238E27FC236}">
                <a16:creationId xmlns:a16="http://schemas.microsoft.com/office/drawing/2014/main" id="{8DEF758D-3FC7-A54F-AA30-F2EF229B7B5A}"/>
              </a:ext>
            </a:extLst>
          </p:cNvPr>
          <p:cNvPicPr>
            <a:picLocks noChangeAspect="1"/>
          </p:cNvPicPr>
          <p:nvPr/>
        </p:nvPicPr>
        <p:blipFill>
          <a:blip r:embed="rId3"/>
          <a:stretch>
            <a:fillRect/>
          </a:stretch>
        </p:blipFill>
        <p:spPr>
          <a:xfrm>
            <a:off x="4462913" y="4799735"/>
            <a:ext cx="7729087" cy="1866443"/>
          </a:xfrm>
          <a:prstGeom prst="rect">
            <a:avLst/>
          </a:prstGeom>
        </p:spPr>
      </p:pic>
    </p:spTree>
    <p:extLst>
      <p:ext uri="{BB962C8B-B14F-4D97-AF65-F5344CB8AC3E}">
        <p14:creationId xmlns:p14="http://schemas.microsoft.com/office/powerpoint/2010/main" val="2569743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200" y="1825625"/>
            <a:ext cx="5687728" cy="4351338"/>
          </a:xfrm>
        </p:spPr>
        <p:txBody>
          <a:bodyPr>
            <a:normAutofit/>
          </a:bodyPr>
          <a:lstStyle/>
          <a:p>
            <a:pPr>
              <a:lnSpc>
                <a:spcPct val="100000"/>
              </a:lnSpc>
            </a:pPr>
            <a:r>
              <a:rPr kumimoji="1" lang="en" altLang="ko-KR" sz="2000" dirty="0">
                <a:latin typeface="Times New Roman" panose="02020603050405020304" pitchFamily="18" charset="0"/>
                <a:cs typeface="Times New Roman" panose="02020603050405020304" pitchFamily="18" charset="0"/>
              </a:rPr>
              <a:t>The purpose of this paper:</a:t>
            </a:r>
          </a:p>
          <a:p>
            <a:pPr marL="0" indent="0">
              <a:lnSpc>
                <a:spcPct val="100000"/>
              </a:lnSpc>
              <a:buNone/>
            </a:pPr>
            <a:r>
              <a:rPr kumimoji="1" lang="en" altLang="ko-KR"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Propose</a:t>
            </a:r>
            <a:r>
              <a:rPr kumimoji="1" lang="en" altLang="ko-KR" sz="2000" dirty="0">
                <a:latin typeface="Times New Roman" panose="02020603050405020304" pitchFamily="18" charset="0"/>
                <a:cs typeface="Times New Roman" panose="02020603050405020304" pitchFamily="18" charset="0"/>
              </a:rPr>
              <a:t> a mathematical model for predicting </a:t>
            </a:r>
          </a:p>
          <a:p>
            <a:pPr marL="0" indent="0">
              <a:lnSpc>
                <a:spcPct val="100000"/>
              </a:lnSpc>
              <a:buNone/>
            </a:pPr>
            <a:r>
              <a:rPr kumimoji="1" lang="en" altLang="ko-KR" sz="2000" dirty="0">
                <a:latin typeface="Times New Roman" panose="02020603050405020304" pitchFamily="18" charset="0"/>
                <a:cs typeface="Times New Roman" panose="02020603050405020304" pitchFamily="18" charset="0"/>
              </a:rPr>
              <a:t>    groundwater level in Ardabil area </a:t>
            </a:r>
            <a:r>
              <a:rPr lang="en" altLang="ko-KR" sz="2000" dirty="0">
                <a:latin typeface="Times New Roman" panose="02020603050405020304" pitchFamily="18" charset="0"/>
                <a:cs typeface="Times New Roman" panose="02020603050405020304" pitchFamily="18" charset="0"/>
              </a:rPr>
              <a:t>located in the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north-western Iran</a:t>
            </a:r>
          </a:p>
        </p:txBody>
      </p:sp>
      <p:pic>
        <p:nvPicPr>
          <p:cNvPr id="5" name="그림 4">
            <a:extLst>
              <a:ext uri="{FF2B5EF4-FFF2-40B4-BE49-F238E27FC236}">
                <a16:creationId xmlns:a16="http://schemas.microsoft.com/office/drawing/2014/main" id="{AFF488DC-FACE-A648-BB77-67684708618E}"/>
              </a:ext>
            </a:extLst>
          </p:cNvPr>
          <p:cNvPicPr>
            <a:picLocks noChangeAspect="1"/>
          </p:cNvPicPr>
          <p:nvPr/>
        </p:nvPicPr>
        <p:blipFill>
          <a:blip r:embed="rId2"/>
          <a:stretch>
            <a:fillRect/>
          </a:stretch>
        </p:blipFill>
        <p:spPr>
          <a:xfrm>
            <a:off x="6213909" y="1825625"/>
            <a:ext cx="5875421" cy="3792600"/>
          </a:xfrm>
          <a:prstGeom prst="rect">
            <a:avLst/>
          </a:prstGeom>
        </p:spPr>
      </p:pic>
    </p:spTree>
    <p:extLst>
      <p:ext uri="{BB962C8B-B14F-4D97-AF65-F5344CB8AC3E}">
        <p14:creationId xmlns:p14="http://schemas.microsoft.com/office/powerpoint/2010/main" val="348224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199" y="1825625"/>
            <a:ext cx="10721741" cy="4351338"/>
          </a:xfrm>
        </p:spPr>
        <p:txBody>
          <a:bodyPr>
            <a:normAutofit/>
          </a:bodyPr>
          <a:lstStyle/>
          <a:p>
            <a:pPr marL="0" indent="0">
              <a:lnSpc>
                <a:spcPct val="100000"/>
              </a:lnSpc>
              <a:buNone/>
            </a:pPr>
            <a:r>
              <a:rPr kumimoji="1" lang="ko-KR" altLang="en-US" sz="2600" dirty="0">
                <a:latin typeface="Times New Roman" panose="02020603050405020304" pitchFamily="18" charset="0"/>
                <a:cs typeface="Times New Roman" panose="02020603050405020304" pitchFamily="18" charset="0"/>
              </a:rPr>
              <a:t>◦ </a:t>
            </a:r>
            <a:r>
              <a:rPr kumimoji="1" lang="en-US" altLang="ko-KR" sz="2400" dirty="0">
                <a:latin typeface="Times New Roman" panose="02020603050405020304" pitchFamily="18" charset="0"/>
                <a:cs typeface="Times New Roman" panose="02020603050405020304" pitchFamily="18" charset="0"/>
              </a:rPr>
              <a:t>To achieve the goal, follow the three steps described below:</a:t>
            </a:r>
            <a:endParaRPr kumimoji="1" lang="en" altLang="ko-KR" sz="2400" dirty="0">
              <a:latin typeface="Times New Roman" panose="02020603050405020304" pitchFamily="18" charset="0"/>
              <a:cs typeface="Times New Roman" panose="02020603050405020304" pitchFamily="18" charset="0"/>
            </a:endParaRPr>
          </a:p>
          <a:p>
            <a:pPr marL="457200" indent="-457200">
              <a:lnSpc>
                <a:spcPct val="100000"/>
              </a:lnSpc>
              <a:buAutoNum type="arabicPeriod"/>
            </a:pPr>
            <a:endParaRPr kumimoji="1" lang="en" altLang="ko-KR" sz="2000" dirty="0">
              <a:latin typeface="Times New Roman" panose="02020603050405020304" pitchFamily="18" charset="0"/>
              <a:cs typeface="Times New Roman" panose="02020603050405020304" pitchFamily="18" charset="0"/>
            </a:endParaRPr>
          </a:p>
          <a:p>
            <a:pPr marL="457200" indent="-457200">
              <a:lnSpc>
                <a:spcPct val="100000"/>
              </a:lnSpc>
              <a:buAutoNum type="arabicPeriod"/>
            </a:pPr>
            <a:r>
              <a:rPr kumimoji="1" lang="en" altLang="ko-KR" sz="2000" dirty="0">
                <a:latin typeface="Times New Roman" panose="02020603050405020304" pitchFamily="18" charset="0"/>
                <a:cs typeface="Times New Roman" panose="02020603050405020304" pitchFamily="18" charset="0"/>
              </a:rPr>
              <a:t>Homogenous monitoring piezometers were classified by applying groundwater level data and UTM (Universal Transverse Mercator) data to Self-Organizing Map (SOM)</a:t>
            </a:r>
          </a:p>
          <a:p>
            <a:pPr marL="457200" indent="-457200">
              <a:lnSpc>
                <a:spcPct val="100000"/>
              </a:lnSpc>
              <a:buAutoNum type="arabicPeriod"/>
            </a:pPr>
            <a:endParaRPr kumimoji="1" lang="en-US" altLang="ko-KR" sz="20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AutoNum type="arabicPeriod"/>
            </a:pPr>
            <a:r>
              <a:rPr kumimoji="1" lang="en" altLang="ko-KR" sz="2000" dirty="0">
                <a:latin typeface="Times New Roman" panose="02020603050405020304" pitchFamily="18" charset="0"/>
                <a:cs typeface="Times New Roman" panose="02020603050405020304" pitchFamily="18" charset="0"/>
              </a:rPr>
              <a:t>Representative piezometers of each cluster were selected using statistical techniques and then three-layer feedforward ANN models were used to calibrate the model by training precipitation data related to representative groundwater fluctuations</a:t>
            </a:r>
          </a:p>
          <a:p>
            <a:pPr marL="457200" indent="-457200">
              <a:lnSpc>
                <a:spcPct val="100000"/>
              </a:lnSpc>
              <a:buFont typeface="Arial" panose="020B0604020202020204" pitchFamily="34" charset="0"/>
              <a:buAutoNum type="arabicPeriod"/>
            </a:pPr>
            <a:endParaRPr kumimoji="1" lang="en-US" altLang="ko-KR" sz="2000"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AutoNum type="arabicPeriod"/>
            </a:pPr>
            <a:r>
              <a:rPr kumimoji="1" lang="en" altLang="ko-KR" sz="2000" dirty="0">
                <a:latin typeface="Times New Roman" panose="02020603050405020304" pitchFamily="18" charset="0"/>
                <a:cs typeface="Times New Roman" panose="02020603050405020304" pitchFamily="18" charset="0"/>
              </a:rPr>
              <a:t>Finally, based on the proposed model, predicted levels of representative piezometers corresponding to each region were simulated</a:t>
            </a:r>
            <a:endParaRPr kumimoji="1" lang="ko-KR" altLang="en-US" sz="2000" dirty="0">
              <a:latin typeface="Times New Roman" panose="02020603050405020304" pitchFamily="18" charset="0"/>
              <a:cs typeface="Times New Roman" panose="02020603050405020304" pitchFamily="18" charset="0"/>
            </a:endParaRPr>
          </a:p>
          <a:p>
            <a:pPr marL="457200" indent="-457200">
              <a:lnSpc>
                <a:spcPct val="100000"/>
              </a:lnSpc>
              <a:buAutoNum type="arabicPeriod"/>
            </a:pP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97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p:txBody>
          <a:bodyPr>
            <a:normAutofit/>
          </a:bodyPr>
          <a:lstStyle/>
          <a:p>
            <a:pPr>
              <a:lnSpc>
                <a:spcPct val="100000"/>
              </a:lnSpc>
            </a:pPr>
            <a:r>
              <a:rPr kumimoji="1" lang="en-US" altLang="ko-KR" sz="2400" dirty="0">
                <a:latin typeface="Times New Roman" panose="02020603050405020304" pitchFamily="18" charset="0"/>
                <a:cs typeface="Times New Roman" panose="02020603050405020304" pitchFamily="18" charset="0"/>
              </a:rPr>
              <a:t>Cluster analysis</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 A statistical method that divides samples into similar classes to produce an overview of the data set</a:t>
            </a: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ct val="100000"/>
              </a:lnSpc>
              <a:buNone/>
            </a:pPr>
            <a:r>
              <a:rPr kumimoji="1" lang="ko-KR" altLang="en-US"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An important part of the cluster analysis is to group the entire data into several subgroups</a:t>
            </a: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ct val="100000"/>
              </a:lnSpc>
              <a:buNone/>
            </a:pPr>
            <a:r>
              <a:rPr kumimoji="1" lang="ko-KR" altLang="en-US"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The clustering technique identifies the structure of an unlabeled data set so that the dissimilarity </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within the group is minimized and the dissimilarity between the groups is maximized</a:t>
            </a: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ct val="100000"/>
              </a:lnSpc>
              <a:buNone/>
            </a:pPr>
            <a:r>
              <a:rPr kumimoji="1" lang="ko-KR" altLang="en-US" sz="2000" dirty="0">
                <a:latin typeface="Times New Roman" panose="02020603050405020304" pitchFamily="18" charset="0"/>
                <a:cs typeface="Times New Roman" panose="02020603050405020304" pitchFamily="18" charset="0"/>
              </a:rPr>
              <a:t>  </a:t>
            </a:r>
            <a:r>
              <a:rPr kumimoji="1" lang="en-US" altLang="ko-KR" sz="2000" dirty="0">
                <a:latin typeface="Times New Roman" panose="02020603050405020304" pitchFamily="18" charset="0"/>
                <a:cs typeface="Times New Roman" panose="02020603050405020304" pitchFamily="18" charset="0"/>
              </a:rPr>
              <a:t>- </a:t>
            </a:r>
            <a:r>
              <a:rPr kumimoji="1" lang="en" altLang="ko-KR" sz="2000" dirty="0">
                <a:latin typeface="Times New Roman" panose="02020603050405020304" pitchFamily="18" charset="0"/>
                <a:cs typeface="Times New Roman" panose="02020603050405020304" pitchFamily="18" charset="0"/>
              </a:rPr>
              <a:t>There are various methods for clustering data. Recently, there is a growing demand for such </a:t>
            </a:r>
          </a:p>
          <a:p>
            <a:pPr marL="0" indent="0">
              <a:lnSpc>
                <a:spcPct val="100000"/>
              </a:lnSpc>
              <a:buNone/>
            </a:pPr>
            <a:r>
              <a:rPr kumimoji="1" lang="en" altLang="ko-KR" sz="2000" dirty="0">
                <a:latin typeface="Times New Roman" panose="02020603050405020304" pitchFamily="18" charset="0"/>
                <a:cs typeface="Times New Roman" panose="02020603050405020304" pitchFamily="18" charset="0"/>
              </a:rPr>
              <a:t>    clustering techniques in the field of groundwater management</a:t>
            </a: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81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199" y="1825625"/>
            <a:ext cx="10770221" cy="4351338"/>
          </a:xfrm>
        </p:spPr>
        <p:txBody>
          <a:bodyPr>
            <a:normAutofit/>
          </a:bodyPr>
          <a:lstStyle/>
          <a:p>
            <a:pPr>
              <a:lnSpc>
                <a:spcPct val="100000"/>
              </a:lnSpc>
            </a:pPr>
            <a:r>
              <a:rPr kumimoji="1" lang="en-US" altLang="ko-KR" sz="2000" dirty="0">
                <a:latin typeface="Times New Roman" panose="02020603050405020304" pitchFamily="18" charset="0"/>
                <a:cs typeface="Times New Roman" panose="02020603050405020304" pitchFamily="18" charset="0"/>
              </a:rPr>
              <a:t>SOM, an ANN-based clustering method, has recently been used in several ways with the advantages of accessibility and visualization</a:t>
            </a:r>
          </a:p>
          <a:p>
            <a:pPr marL="0" indent="0">
              <a:lnSpc>
                <a:spcPct val="100000"/>
              </a:lnSpc>
              <a:buNone/>
            </a:pPr>
            <a:r>
              <a:rPr kumimoji="1" lang="en-US" altLang="ko-KR" sz="2000" dirty="0">
                <a:latin typeface="Times New Roman" panose="02020603050405020304" pitchFamily="18" charset="0"/>
                <a:cs typeface="Times New Roman" panose="02020603050405020304" pitchFamily="18" charset="0"/>
              </a:rPr>
              <a:t>  1) </a:t>
            </a:r>
            <a:r>
              <a:rPr lang="en" altLang="ko-KR" sz="2000" dirty="0" err="1">
                <a:latin typeface="Times New Roman" panose="02020603050405020304" pitchFamily="18" charset="0"/>
                <a:cs typeface="Times New Roman" panose="02020603050405020304" pitchFamily="18" charset="0"/>
              </a:rPr>
              <a:t>Peeters</a:t>
            </a:r>
            <a:r>
              <a:rPr lang="en" altLang="ko-KR" sz="2000" dirty="0">
                <a:latin typeface="Times New Roman" panose="02020603050405020304" pitchFamily="18" charset="0"/>
                <a:cs typeface="Times New Roman" panose="02020603050405020304" pitchFamily="18" charset="0"/>
              </a:rPr>
              <a:t> et al. Compared the performance of the GEO3DSOM and standard SOM in analyzing an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artificial data set and a hydro-chemical data set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2)</a:t>
            </a:r>
            <a:r>
              <a:rPr lang="en" altLang="ko-KR" sz="2000" dirty="0">
                <a:latin typeface="Times New Roman" panose="02020603050405020304" pitchFamily="18" charset="0"/>
                <a:cs typeface="Times New Roman" panose="02020603050405020304" pitchFamily="18" charset="0"/>
              </a:rPr>
              <a:t> Chen et al. used the combination of the back-propagation network (BPN) and the self-organizing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map (SOM) for forecasting the groundwater level data in southern Taiwan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3)</a:t>
            </a:r>
            <a:r>
              <a:rPr lang="en" altLang="ko-KR" sz="2000" dirty="0">
                <a:latin typeface="Times New Roman" panose="02020603050405020304" pitchFamily="18" charset="0"/>
                <a:cs typeface="Times New Roman" panose="02020603050405020304" pitchFamily="18" charset="0"/>
              </a:rPr>
              <a:t> </a:t>
            </a:r>
            <a:r>
              <a:rPr lang="en" altLang="ko-KR" sz="2000" dirty="0" err="1">
                <a:latin typeface="Times New Roman" panose="02020603050405020304" pitchFamily="18" charset="0"/>
                <a:cs typeface="Times New Roman" panose="02020603050405020304" pitchFamily="18" charset="0"/>
              </a:rPr>
              <a:t>Kalteh</a:t>
            </a:r>
            <a:r>
              <a:rPr lang="en" altLang="ko-KR" sz="2000" dirty="0">
                <a:latin typeface="Times New Roman" panose="02020603050405020304" pitchFamily="18" charset="0"/>
                <a:cs typeface="Times New Roman" panose="02020603050405020304" pitchFamily="18" charset="0"/>
              </a:rPr>
              <a:t> et al. prepared a review paper to discuss the analysis, modeling and application of SOM </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approach in water resources , another review of SOM applications in meteorology and oceanography</a:t>
            </a:r>
          </a:p>
          <a:p>
            <a:pPr marL="0" indent="0">
              <a:lnSpc>
                <a:spcPct val="100000"/>
              </a:lnSpc>
              <a:buNone/>
            </a:pPr>
            <a:r>
              <a:rPr lang="en" altLang="ko-KR" sz="2000" dirty="0">
                <a:latin typeface="Times New Roman" panose="02020603050405020304" pitchFamily="18" charset="0"/>
                <a:cs typeface="Times New Roman" panose="02020603050405020304" pitchFamily="18" charset="0"/>
              </a:rPr>
              <a:t>    is reported by Liu and Weisberg as well </a:t>
            </a:r>
          </a:p>
          <a:p>
            <a:pPr marL="0" indent="0">
              <a:lnSpc>
                <a:spcPct val="100000"/>
              </a:lnSpc>
              <a:buNone/>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740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B689F9-DB37-5F4B-8956-8D7B413F26B2}"/>
              </a:ext>
            </a:extLst>
          </p:cNvPr>
          <p:cNvSpPr>
            <a:spLocks noGrp="1"/>
          </p:cNvSpPr>
          <p:nvPr>
            <p:ph type="title"/>
          </p:nvPr>
        </p:nvSpPr>
        <p:spPr/>
        <p:txBody>
          <a:bodyPr>
            <a:normAutofit/>
          </a:bodyPr>
          <a:lstStyle/>
          <a:p>
            <a:r>
              <a:rPr kumimoji="1" lang="en" altLang="ko-KR" sz="2800" dirty="0">
                <a:latin typeface="Times New Roman" panose="02020603050405020304" pitchFamily="18" charset="0"/>
                <a:cs typeface="Times New Roman" panose="02020603050405020304" pitchFamily="18" charset="0"/>
              </a:rPr>
              <a:t>Classification of groundwater level data using SOM to develop </a:t>
            </a:r>
            <a:r>
              <a:rPr kumimoji="1" lang="en-US" altLang="ko-KR" sz="2800" dirty="0">
                <a:latin typeface="Times New Roman" panose="02020603050405020304" pitchFamily="18" charset="0"/>
                <a:cs typeface="Times New Roman" panose="02020603050405020304" pitchFamily="18" charset="0"/>
              </a:rPr>
              <a:t>ANN</a:t>
            </a:r>
            <a:r>
              <a:rPr kumimoji="1" lang="en" altLang="ko-KR" sz="2800" dirty="0">
                <a:latin typeface="Times New Roman" panose="02020603050405020304" pitchFamily="18" charset="0"/>
                <a:cs typeface="Times New Roman" panose="02020603050405020304" pitchFamily="18" charset="0"/>
              </a:rPr>
              <a:t>-based forecasting model </a:t>
            </a:r>
            <a:r>
              <a:rPr kumimoji="1" lang="en-US" altLang="ko-KR" sz="2800" dirty="0">
                <a:latin typeface="Times New Roman" panose="02020603050405020304" pitchFamily="18" charset="0"/>
                <a:cs typeface="Times New Roman" panose="02020603050405020304" pitchFamily="18" charset="0"/>
              </a:rPr>
              <a:t>(2012, </a:t>
            </a:r>
            <a:r>
              <a:rPr lang="en" altLang="ko-KR" sz="2800" dirty="0" err="1">
                <a:latin typeface="Times New Roman" panose="02020603050405020304" pitchFamily="18" charset="0"/>
                <a:cs typeface="Times New Roman" panose="02020603050405020304" pitchFamily="18" charset="0"/>
              </a:rPr>
              <a:t>V.Nourani</a:t>
            </a:r>
            <a:r>
              <a:rPr lang="en-US" altLang="ko-KR" sz="2800" dirty="0">
                <a:latin typeface="Times New Roman" panose="02020603050405020304" pitchFamily="18" charset="0"/>
                <a:cs typeface="Times New Roman" panose="02020603050405020304" pitchFamily="18" charset="0"/>
              </a:rPr>
              <a:t>)</a:t>
            </a:r>
            <a:endParaRPr kumimoji="1" lang="ko-KR" altLang="en-US" sz="2800" dirty="0">
              <a:latin typeface="Times New Roman" panose="02020603050405020304" pitchFamily="18" charset="0"/>
              <a:cs typeface="Times New Roman" panose="02020603050405020304" pitchFamily="18" charset="0"/>
            </a:endParaRPr>
          </a:p>
        </p:txBody>
      </p:sp>
      <p:sp>
        <p:nvSpPr>
          <p:cNvPr id="3" name="내용 개체 틀 2">
            <a:extLst>
              <a:ext uri="{FF2B5EF4-FFF2-40B4-BE49-F238E27FC236}">
                <a16:creationId xmlns:a16="http://schemas.microsoft.com/office/drawing/2014/main" id="{FD97DADD-9A38-904F-B759-40036C83969C}"/>
              </a:ext>
            </a:extLst>
          </p:cNvPr>
          <p:cNvSpPr>
            <a:spLocks noGrp="1"/>
          </p:cNvSpPr>
          <p:nvPr>
            <p:ph idx="1"/>
          </p:nvPr>
        </p:nvSpPr>
        <p:spPr>
          <a:xfrm>
            <a:off x="838199" y="1825625"/>
            <a:ext cx="4792580" cy="4351338"/>
          </a:xfrm>
        </p:spPr>
        <p:txBody>
          <a:bodyPr>
            <a:normAutofit/>
          </a:bodyPr>
          <a:lstStyle/>
          <a:p>
            <a:pPr>
              <a:lnSpc>
                <a:spcPct val="100000"/>
              </a:lnSpc>
            </a:pPr>
            <a:r>
              <a:rPr kumimoji="1" lang="en-US" altLang="ko-KR" sz="2000" dirty="0">
                <a:latin typeface="Times New Roman" panose="02020603050405020304" pitchFamily="18" charset="0"/>
                <a:cs typeface="Times New Roman" panose="02020603050405020304" pitchFamily="18" charset="0"/>
              </a:rPr>
              <a:t>Self-Organizing Map</a:t>
            </a:r>
          </a:p>
          <a:p>
            <a:pPr marL="0" indent="0">
              <a:lnSpc>
                <a:spcPct val="100000"/>
              </a:lnSpc>
              <a:buNone/>
            </a:pPr>
            <a:r>
              <a:rPr kumimoji="1" lang="en-US" altLang="ko-KR" sz="1600" dirty="0">
                <a:latin typeface="Times New Roman" panose="02020603050405020304" pitchFamily="18" charset="0"/>
                <a:cs typeface="Times New Roman" panose="02020603050405020304" pitchFamily="18" charset="0"/>
              </a:rPr>
              <a:t>  - </a:t>
            </a:r>
            <a:r>
              <a:rPr lang="en" altLang="ko-KR" sz="1600" dirty="0">
                <a:latin typeface="Times New Roman" panose="02020603050405020304" pitchFamily="18" charset="0"/>
                <a:cs typeface="Times New Roman" panose="02020603050405020304" pitchFamily="18" charset="0"/>
              </a:rPr>
              <a:t>The self-organizing map (SOM) is an effective software tool for the visualization of high-dimensional data</a:t>
            </a:r>
          </a:p>
          <a:p>
            <a:pPr marL="0" indent="0">
              <a:lnSpc>
                <a:spcPct val="100000"/>
              </a:lnSpc>
              <a:buNone/>
            </a:pPr>
            <a:r>
              <a:rPr lang="en" altLang="ko-KR" sz="1600" dirty="0">
                <a:latin typeface="Times New Roman" panose="02020603050405020304" pitchFamily="18" charset="0"/>
                <a:cs typeface="Times New Roman" panose="02020603050405020304" pitchFamily="18" charset="0"/>
              </a:rPr>
              <a:t>  - It implements an orderly mapping of a high-dimensional distribution onto a regular low-dimensional grid </a:t>
            </a:r>
          </a:p>
          <a:p>
            <a:pPr marL="0" indent="0">
              <a:lnSpc>
                <a:spcPct val="100000"/>
              </a:lnSpc>
              <a:buNone/>
            </a:pPr>
            <a:r>
              <a:rPr lang="en" altLang="ko-KR" sz="1600" dirty="0">
                <a:latin typeface="Times New Roman" panose="02020603050405020304" pitchFamily="18" charset="0"/>
                <a:cs typeface="Times New Roman" panose="02020603050405020304" pitchFamily="18" charset="0"/>
              </a:rPr>
              <a:t>  - Thereby it is able to convert complex, nonlinear statistical relationships between high-dimensional data items into simple geometric relationships on a low-dimensional display while preserving the topology structure of the data </a:t>
            </a:r>
          </a:p>
          <a:p>
            <a:pPr marL="0" indent="0">
              <a:lnSpc>
                <a:spcPct val="100000"/>
              </a:lnSpc>
              <a:buNone/>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lang="en"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a:p>
            <a:pPr marL="0" indent="0">
              <a:lnSpc>
                <a:spcPct val="100000"/>
              </a:lnSpc>
              <a:buNone/>
            </a:pPr>
            <a:endParaRPr kumimoji="1" lang="en-US" altLang="ko-KR" sz="2000" dirty="0">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F89A6322-4B2D-DB4C-8F0F-10B6CF7EA1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15"/>
          <a:stretch/>
        </p:blipFill>
        <p:spPr>
          <a:xfrm>
            <a:off x="6939013" y="1690688"/>
            <a:ext cx="4414787" cy="2525080"/>
          </a:xfrm>
          <a:prstGeom prst="rect">
            <a:avLst/>
          </a:prstGeom>
        </p:spPr>
      </p:pic>
      <p:pic>
        <p:nvPicPr>
          <p:cNvPr id="6" name="그림 5">
            <a:extLst>
              <a:ext uri="{FF2B5EF4-FFF2-40B4-BE49-F238E27FC236}">
                <a16:creationId xmlns:a16="http://schemas.microsoft.com/office/drawing/2014/main" id="{A89B21F1-0B11-B741-924B-51903D8D0F37}"/>
              </a:ext>
            </a:extLst>
          </p:cNvPr>
          <p:cNvPicPr>
            <a:picLocks noChangeAspect="1"/>
          </p:cNvPicPr>
          <p:nvPr/>
        </p:nvPicPr>
        <p:blipFill>
          <a:blip r:embed="rId3"/>
          <a:stretch>
            <a:fillRect/>
          </a:stretch>
        </p:blipFill>
        <p:spPr>
          <a:xfrm>
            <a:off x="7141944" y="4096431"/>
            <a:ext cx="2925948" cy="2761569"/>
          </a:xfrm>
          <a:prstGeom prst="rect">
            <a:avLst/>
          </a:prstGeom>
        </p:spPr>
      </p:pic>
    </p:spTree>
    <p:extLst>
      <p:ext uri="{BB962C8B-B14F-4D97-AF65-F5344CB8AC3E}">
        <p14:creationId xmlns:p14="http://schemas.microsoft.com/office/powerpoint/2010/main" val="9388922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{A110D037-2B30-E84E-B22A-3286FD70F299}tf10001069</Template>
  <TotalTime>2731</TotalTime>
  <Words>1867</Words>
  <Application>Microsoft Macintosh PowerPoint</Application>
  <PresentationFormat>와이드스크린</PresentationFormat>
  <Paragraphs>135</Paragraphs>
  <Slides>22</Slides>
  <Notes>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맑은 고딕</vt:lpstr>
      <vt:lpstr>HY헤드라인M</vt:lpstr>
      <vt:lpstr>Arial</vt:lpstr>
      <vt:lpstr>Cambria Math</vt:lpstr>
      <vt:lpstr>Times New Roman</vt:lpstr>
      <vt:lpstr>Office 테마</vt:lpstr>
      <vt:lpstr>1. 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Classification of groundwater level data using SOM to develop ANN-based forecasting model (2012, V.Nourani)</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Clustering fluctuation patterns of groundwater levels in Tokyo caused by he great east Japan earthquake using self-organizing maps (2017, Akira KAWAMURA)</vt:lpstr>
      <vt:lpstr>Classification based on groundwater fluctuation pattern</vt:lpstr>
      <vt:lpstr>Classification based on groundwater fluctuation pattern</vt:lpstr>
      <vt:lpstr>Classification based on groundwater fluctuation pattern</vt:lpstr>
      <vt:lpstr>Classification based on groundwater fluctuation pattern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groundwater level data using SOM to develop ANN-based forecasting model (2012, V.Nourani)</dc:title>
  <dc:creator>정지호</dc:creator>
  <cp:lastModifiedBy>정지호</cp:lastModifiedBy>
  <cp:revision>4</cp:revision>
  <dcterms:created xsi:type="dcterms:W3CDTF">2018-11-22T04:25:42Z</dcterms:created>
  <dcterms:modified xsi:type="dcterms:W3CDTF">2018-11-26T17:10:55Z</dcterms:modified>
</cp:coreProperties>
</file>